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20"/>
  </p:notesMasterIdLst>
  <p:sldIdLst>
    <p:sldId id="256" r:id="rId2"/>
    <p:sldId id="257" r:id="rId3"/>
    <p:sldId id="258" r:id="rId4"/>
    <p:sldId id="259" r:id="rId5"/>
    <p:sldId id="260" r:id="rId6"/>
    <p:sldId id="262" r:id="rId7"/>
    <p:sldId id="261" r:id="rId8"/>
    <p:sldId id="263" r:id="rId9"/>
    <p:sldId id="264" r:id="rId10"/>
    <p:sldId id="266" r:id="rId11"/>
    <p:sldId id="265" r:id="rId12"/>
    <p:sldId id="269"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p:restoredTop sz="75775"/>
  </p:normalViewPr>
  <p:slideViewPr>
    <p:cSldViewPr snapToGrid="0">
      <p:cViewPr varScale="1">
        <p:scale>
          <a:sx n="92" d="100"/>
          <a:sy n="92" d="100"/>
        </p:scale>
        <p:origin x="1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F066C-9E78-8644-9924-8160407B9031}" type="datetimeFigureOut">
              <a:rPr lang="en-US" smtClean="0"/>
              <a:t>4/27/25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00B80-FA83-E046-9140-D5F4711F352B}" type="slidenum">
              <a:rPr lang="en-US" smtClean="0"/>
              <a:t>‹#›</a:t>
            </a:fld>
            <a:endParaRPr lang="en-US"/>
          </a:p>
        </p:txBody>
      </p:sp>
    </p:spTree>
    <p:extLst>
      <p:ext uri="{BB962C8B-B14F-4D97-AF65-F5344CB8AC3E}">
        <p14:creationId xmlns:p14="http://schemas.microsoft.com/office/powerpoint/2010/main" val="82360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Qualitative – narrative accounts, interview.</a:t>
            </a:r>
          </a:p>
          <a:p>
            <a:r>
              <a:rPr lang="en-US" dirty="0">
                <a:latin typeface="Helvetica" pitchFamily="2" charset="0"/>
              </a:rPr>
              <a:t>Inductive - start with no theory or prior theoretical understanding. Let the data drive the thinking</a:t>
            </a:r>
          </a:p>
          <a:p>
            <a:r>
              <a:rPr lang="en-US" dirty="0">
                <a:latin typeface="Helvetica" pitchFamily="2" charset="0"/>
              </a:rPr>
              <a:t>Screening – teachers had to be currently teaching PSCH in years 7-10.</a:t>
            </a:r>
          </a:p>
          <a:p>
            <a:pPr lvl="0"/>
            <a:r>
              <a:rPr lang="en-US" dirty="0">
                <a:latin typeface="Helvetica" pitchFamily="2" charset="0"/>
              </a:rPr>
              <a:t>Semi-structured interviews - </a:t>
            </a:r>
            <a:r>
              <a:rPr lang="en-AU" sz="1200" dirty="0"/>
              <a:t>Broad overarching questions, followed by questions specific to the responses of the participants.</a:t>
            </a:r>
          </a:p>
          <a:p>
            <a:pPr lvl="0"/>
            <a:r>
              <a:rPr lang="en-AU" sz="1200" dirty="0"/>
              <a:t>Interviews intended to be a conversation, with respondent and myself having equal responsibility for discussion.</a:t>
            </a:r>
            <a:endParaRPr lang="en-US" sz="1200" dirty="0"/>
          </a:p>
          <a:p>
            <a:endParaRPr lang="en-US" dirty="0"/>
          </a:p>
        </p:txBody>
      </p:sp>
      <p:sp>
        <p:nvSpPr>
          <p:cNvPr id="4" name="Slide Number Placeholder 3"/>
          <p:cNvSpPr>
            <a:spLocks noGrp="1"/>
          </p:cNvSpPr>
          <p:nvPr>
            <p:ph type="sldNum" sz="quarter" idx="5"/>
          </p:nvPr>
        </p:nvSpPr>
        <p:spPr/>
        <p:txBody>
          <a:bodyPr/>
          <a:lstStyle/>
          <a:p>
            <a:fld id="{A8200B80-FA83-E046-9140-D5F4711F352B}" type="slidenum">
              <a:rPr lang="en-US" smtClean="0"/>
              <a:t>4</a:t>
            </a:fld>
            <a:endParaRPr lang="en-US"/>
          </a:p>
        </p:txBody>
      </p:sp>
    </p:spTree>
    <p:extLst>
      <p:ext uri="{BB962C8B-B14F-4D97-AF65-F5344CB8AC3E}">
        <p14:creationId xmlns:p14="http://schemas.microsoft.com/office/powerpoint/2010/main" val="133604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schools employing Christian teachers is more than saying a prayer or devotions in class. It is about their deeper philosophical worldview, and the Christian worldview is focused on guidance, where as other worldviews may attempt to be neutral and allow students to make their own choices. While on the surface this seems ok that students make their own choices, this is a dangerous path as students are not taught God’s truth and learning is destabilized as there is no truth. Developmentally children aren’t ready to make such choices and need guidance.</a:t>
            </a:r>
          </a:p>
          <a:p>
            <a:r>
              <a:rPr lang="en-US" dirty="0"/>
              <a:t>The Christian worldview believes the responsibility of teachers (and parents and church leaders) is moral formation of students and guidance toward the truth (God’s truth).</a:t>
            </a:r>
          </a:p>
        </p:txBody>
      </p:sp>
      <p:sp>
        <p:nvSpPr>
          <p:cNvPr id="4" name="Slide Number Placeholder 3"/>
          <p:cNvSpPr>
            <a:spLocks noGrp="1"/>
          </p:cNvSpPr>
          <p:nvPr>
            <p:ph type="sldNum" sz="quarter" idx="5"/>
          </p:nvPr>
        </p:nvSpPr>
        <p:spPr/>
        <p:txBody>
          <a:bodyPr/>
          <a:lstStyle/>
          <a:p>
            <a:fld id="{A8200B80-FA83-E046-9140-D5F4711F352B}" type="slidenum">
              <a:rPr lang="en-US" smtClean="0"/>
              <a:t>13</a:t>
            </a:fld>
            <a:endParaRPr lang="en-US"/>
          </a:p>
        </p:txBody>
      </p:sp>
    </p:spTree>
    <p:extLst>
      <p:ext uri="{BB962C8B-B14F-4D97-AF65-F5344CB8AC3E}">
        <p14:creationId xmlns:p14="http://schemas.microsoft.com/office/powerpoint/2010/main" val="340291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 phase one interview and feedback</a:t>
            </a:r>
          </a:p>
          <a:p>
            <a:r>
              <a:rPr lang="en-US" dirty="0"/>
              <a:t>Phase two and three increasingly focus on why and where the beliefs came from.</a:t>
            </a:r>
          </a:p>
        </p:txBody>
      </p:sp>
      <p:sp>
        <p:nvSpPr>
          <p:cNvPr id="4" name="Slide Number Placeholder 3"/>
          <p:cNvSpPr>
            <a:spLocks noGrp="1"/>
          </p:cNvSpPr>
          <p:nvPr>
            <p:ph type="sldNum" sz="quarter" idx="5"/>
          </p:nvPr>
        </p:nvSpPr>
        <p:spPr/>
        <p:txBody>
          <a:bodyPr/>
          <a:lstStyle/>
          <a:p>
            <a:fld id="{A8200B80-FA83-E046-9140-D5F4711F352B}" type="slidenum">
              <a:rPr lang="en-US" smtClean="0"/>
              <a:t>5</a:t>
            </a:fld>
            <a:endParaRPr lang="en-US"/>
          </a:p>
        </p:txBody>
      </p:sp>
    </p:spTree>
    <p:extLst>
      <p:ext uri="{BB962C8B-B14F-4D97-AF65-F5344CB8AC3E}">
        <p14:creationId xmlns:p14="http://schemas.microsoft.com/office/powerpoint/2010/main" val="251024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main theme was teachers saying they don’t now what to say. Do they share their beliefs? Do they say what the school wants? Do they pander to the parents? Students? An acknowledgement they will upset someone. Also not wanting to offend.</a:t>
            </a:r>
          </a:p>
          <a:p>
            <a:r>
              <a:rPr lang="en-US" dirty="0"/>
              <a:t>First thing teachers need it to be clear on their personal perspective, then they need to decide how to act on that.</a:t>
            </a:r>
          </a:p>
          <a:p>
            <a:endParaRPr lang="en-US" dirty="0"/>
          </a:p>
          <a:p>
            <a:r>
              <a:rPr lang="en-US" dirty="0"/>
              <a:t>How do teachers navigate this? How do teachers of different faith backgrounds, upbringing, beliefs, and personal practices know what to say?</a:t>
            </a:r>
          </a:p>
          <a:p>
            <a:endParaRPr lang="en-US" dirty="0"/>
          </a:p>
          <a:p>
            <a:r>
              <a:rPr lang="en-US" dirty="0"/>
              <a:t>What are we supposed to say? Emerged as the core phenomenon in this study as teachers grappled with working out “what they are supposed to say about these topics. Their personal views are not the only impact here – the school has a view, the parents, the students.</a:t>
            </a:r>
          </a:p>
          <a:p>
            <a:endParaRPr lang="en-US" dirty="0"/>
          </a:p>
        </p:txBody>
      </p:sp>
      <p:sp>
        <p:nvSpPr>
          <p:cNvPr id="4" name="Slide Number Placeholder 3"/>
          <p:cNvSpPr>
            <a:spLocks noGrp="1"/>
          </p:cNvSpPr>
          <p:nvPr>
            <p:ph type="sldNum" sz="quarter" idx="5"/>
          </p:nvPr>
        </p:nvSpPr>
        <p:spPr/>
        <p:txBody>
          <a:bodyPr/>
          <a:lstStyle/>
          <a:p>
            <a:fld id="{A8200B80-FA83-E046-9140-D5F4711F352B}" type="slidenum">
              <a:rPr lang="en-US" smtClean="0"/>
              <a:t>6</a:t>
            </a:fld>
            <a:endParaRPr lang="en-US"/>
          </a:p>
        </p:txBody>
      </p:sp>
    </p:spTree>
    <p:extLst>
      <p:ext uri="{BB962C8B-B14F-4D97-AF65-F5344CB8AC3E}">
        <p14:creationId xmlns:p14="http://schemas.microsoft.com/office/powerpoint/2010/main" val="89137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spoke about their teaching and mentioned many topics they teach. These were referred to by participants as </a:t>
            </a:r>
            <a:r>
              <a:rPr lang="en-US" dirty="0" err="1"/>
              <a:t>favourite</a:t>
            </a:r>
            <a:r>
              <a:rPr lang="en-US" dirty="0"/>
              <a:t>, difficult, uncomfortable and controversial.</a:t>
            </a:r>
          </a:p>
          <a:p>
            <a:r>
              <a:rPr lang="en-US" dirty="0"/>
              <a:t>Interesting to note the middle – Sex Ed, Sexual identity, and diversity. All were </a:t>
            </a:r>
            <a:r>
              <a:rPr lang="en-US" dirty="0" err="1"/>
              <a:t>favourites</a:t>
            </a:r>
            <a:r>
              <a:rPr lang="en-US" dirty="0"/>
              <a:t> to teach, difficult, uncomfortable and controversial.</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Rory – I like to engage kids when I teach, so the hardest most uncomfortable things are the things that the kids don’t want to engage with.</a:t>
            </a:r>
          </a:p>
          <a:p>
            <a:endParaRPr lang="en-US" dirty="0"/>
          </a:p>
        </p:txBody>
      </p:sp>
      <p:sp>
        <p:nvSpPr>
          <p:cNvPr id="4" name="Slide Number Placeholder 3"/>
          <p:cNvSpPr>
            <a:spLocks noGrp="1"/>
          </p:cNvSpPr>
          <p:nvPr>
            <p:ph type="sldNum" sz="quarter" idx="5"/>
          </p:nvPr>
        </p:nvSpPr>
        <p:spPr/>
        <p:txBody>
          <a:bodyPr/>
          <a:lstStyle/>
          <a:p>
            <a:fld id="{A8200B80-FA83-E046-9140-D5F4711F352B}" type="slidenum">
              <a:rPr lang="en-US" smtClean="0"/>
              <a:t>7</a:t>
            </a:fld>
            <a:endParaRPr lang="en-US"/>
          </a:p>
        </p:txBody>
      </p:sp>
    </p:spTree>
    <p:extLst>
      <p:ext uri="{BB962C8B-B14F-4D97-AF65-F5344CB8AC3E}">
        <p14:creationId xmlns:p14="http://schemas.microsoft.com/office/powerpoint/2010/main" val="87491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0AAA0-8C20-436B-10E1-200203CE2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9F0AB-DA1F-8850-0283-7E85B2EBB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91538-C018-B8BD-0D58-3308D3BC1B96}"/>
              </a:ext>
            </a:extLst>
          </p:cNvPr>
          <p:cNvSpPr>
            <a:spLocks noGrp="1"/>
          </p:cNvSpPr>
          <p:nvPr>
            <p:ph type="body" idx="1"/>
          </p:nvPr>
        </p:nvSpPr>
        <p:spPr/>
        <p:txBody>
          <a:bodyPr/>
          <a:lstStyle/>
          <a:p>
            <a:r>
              <a:rPr lang="en-US" dirty="0"/>
              <a:t>When controversial topics combine with topics that teachers believe are open for interpretation. Open for interpretation meant the curriculum does not specify what to say about these things but simply lists them as a topic to be covered.</a:t>
            </a:r>
          </a:p>
          <a:p>
            <a:r>
              <a:rPr lang="en-US" dirty="0"/>
              <a:t>When a topic is open for interpretation, the teachers personal beliefs will have a higher degree of interaction and ”come into play” more - it is proposed.</a:t>
            </a:r>
          </a:p>
          <a:p>
            <a:r>
              <a:rPr lang="en-US" dirty="0"/>
              <a:t>Combine this with the core phenomenon of – What am I supposed to say? </a:t>
            </a:r>
          </a:p>
          <a:p>
            <a:endParaRPr lang="en-US" dirty="0"/>
          </a:p>
        </p:txBody>
      </p:sp>
      <p:sp>
        <p:nvSpPr>
          <p:cNvPr id="4" name="Slide Number Placeholder 3">
            <a:extLst>
              <a:ext uri="{FF2B5EF4-FFF2-40B4-BE49-F238E27FC236}">
                <a16:creationId xmlns:a16="http://schemas.microsoft.com/office/drawing/2014/main" id="{B5416671-971C-29BE-3A13-02310BAE2E40}"/>
              </a:ext>
            </a:extLst>
          </p:cNvPr>
          <p:cNvSpPr>
            <a:spLocks noGrp="1"/>
          </p:cNvSpPr>
          <p:nvPr>
            <p:ph type="sldNum" sz="quarter" idx="5"/>
          </p:nvPr>
        </p:nvSpPr>
        <p:spPr/>
        <p:txBody>
          <a:bodyPr/>
          <a:lstStyle/>
          <a:p>
            <a:fld id="{A8200B80-FA83-E046-9140-D5F4711F352B}" type="slidenum">
              <a:rPr lang="en-US" smtClean="0"/>
              <a:t>8</a:t>
            </a:fld>
            <a:endParaRPr lang="en-US"/>
          </a:p>
        </p:txBody>
      </p:sp>
    </p:spTree>
    <p:extLst>
      <p:ext uri="{BB962C8B-B14F-4D97-AF65-F5344CB8AC3E}">
        <p14:creationId xmlns:p14="http://schemas.microsoft.com/office/powerpoint/2010/main" val="168175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356E-2D4F-FC60-38D5-EC222FE70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A6EFF-5B48-5F56-8057-09537BA41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3D47B-03FE-6B4A-9F66-551119F352AD}"/>
              </a:ext>
            </a:extLst>
          </p:cNvPr>
          <p:cNvSpPr>
            <a:spLocks noGrp="1"/>
          </p:cNvSpPr>
          <p:nvPr>
            <p:ph type="body" idx="1"/>
          </p:nvPr>
        </p:nvSpPr>
        <p:spPr/>
        <p:txBody>
          <a:bodyPr/>
          <a:lstStyle/>
          <a:p>
            <a:r>
              <a:rPr lang="en-US" dirty="0"/>
              <a:t>When teachers described what they do say in class, we plotted these responses onto a spectrum. Which turned out to delineate into low, mediated and high sharing of personal beliefs.</a:t>
            </a:r>
          </a:p>
          <a:p>
            <a:endParaRPr lang="en-US" dirty="0"/>
          </a:p>
        </p:txBody>
      </p:sp>
      <p:sp>
        <p:nvSpPr>
          <p:cNvPr id="4" name="Slide Number Placeholder 3">
            <a:extLst>
              <a:ext uri="{FF2B5EF4-FFF2-40B4-BE49-F238E27FC236}">
                <a16:creationId xmlns:a16="http://schemas.microsoft.com/office/drawing/2014/main" id="{ABDD909D-AEA2-1862-FD6C-BEDC1D8B405C}"/>
              </a:ext>
            </a:extLst>
          </p:cNvPr>
          <p:cNvSpPr>
            <a:spLocks noGrp="1"/>
          </p:cNvSpPr>
          <p:nvPr>
            <p:ph type="sldNum" sz="quarter" idx="5"/>
          </p:nvPr>
        </p:nvSpPr>
        <p:spPr/>
        <p:txBody>
          <a:bodyPr/>
          <a:lstStyle/>
          <a:p>
            <a:fld id="{A8200B80-FA83-E046-9140-D5F4711F352B}" type="slidenum">
              <a:rPr lang="en-US" smtClean="0"/>
              <a:t>9</a:t>
            </a:fld>
            <a:endParaRPr lang="en-US"/>
          </a:p>
        </p:txBody>
      </p:sp>
    </p:spTree>
    <p:extLst>
      <p:ext uri="{BB962C8B-B14F-4D97-AF65-F5344CB8AC3E}">
        <p14:creationId xmlns:p14="http://schemas.microsoft.com/office/powerpoint/2010/main" val="194870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1254-0B19-F286-A3D7-D010C8BE4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E3785-6FA7-81B1-F15F-BD035A180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71729-50B9-D6A1-9D24-B9B62D967002}"/>
              </a:ext>
            </a:extLst>
          </p:cNvPr>
          <p:cNvSpPr>
            <a:spLocks noGrp="1"/>
          </p:cNvSpPr>
          <p:nvPr>
            <p:ph type="body" idx="1"/>
          </p:nvPr>
        </p:nvSpPr>
        <p:spPr/>
        <p:txBody>
          <a:bodyPr/>
          <a:lstStyle/>
          <a:p>
            <a:pPr marL="450215" indent="-450215"/>
            <a:r>
              <a:rPr lang="en-AU" sz="1800" i="1" dirty="0">
                <a:effectLst/>
                <a:latin typeface="Calibri" panose="020F0502020204030204" pitchFamily="34" charset="0"/>
                <a:ea typeface="Calibri" panose="020F0502020204030204" pitchFamily="34" charset="0"/>
                <a:cs typeface="Times New Roman" panose="02020603050405020304" pitchFamily="18" charset="0"/>
              </a:rPr>
              <a:t>There are more philosophy </a:t>
            </a:r>
            <a:r>
              <a:rPr lang="en-AU" sz="1800" i="1" dirty="0" err="1">
                <a:effectLst/>
                <a:latin typeface="Calibri" panose="020F0502020204030204" pitchFamily="34" charset="0"/>
                <a:ea typeface="Calibri" panose="020F0502020204030204" pitchFamily="34" charset="0"/>
                <a:cs typeface="Times New Roman" panose="02020603050405020304" pitchFamily="18" charset="0"/>
              </a:rPr>
              <a:t>catergories</a:t>
            </a:r>
            <a:r>
              <a:rPr lang="en-AU" sz="1800" i="1" dirty="0">
                <a:effectLst/>
                <a:latin typeface="Calibri" panose="020F0502020204030204" pitchFamily="34" charset="0"/>
                <a:ea typeface="Calibri" panose="020F0502020204030204" pitchFamily="34" charset="0"/>
                <a:cs typeface="Times New Roman" panose="02020603050405020304" pitchFamily="18" charset="0"/>
              </a:rPr>
              <a:t> but these ones represent the worldviews in my participant pool</a:t>
            </a:r>
          </a:p>
          <a:p>
            <a:pPr marL="450215" indent="-450215"/>
            <a:r>
              <a:rPr lang="en-AU" sz="1800" dirty="0">
                <a:effectLst/>
                <a:latin typeface="Calibri" panose="020F0502020204030204" pitchFamily="34" charset="0"/>
                <a:ea typeface="Calibri" panose="020F0502020204030204" pitchFamily="34" charset="0"/>
                <a:cs typeface="Times New Roman" panose="02020603050405020304" pitchFamily="18" charset="0"/>
              </a:rPr>
              <a:t>Deism  – A transcendent God created the universe but then left it to run on its own. May partake in religious practices.</a:t>
            </a:r>
          </a:p>
          <a:p>
            <a:pPr marL="450215" indent="-450215"/>
            <a:r>
              <a:rPr lang="en-AU" sz="1800" i="1" dirty="0">
                <a:effectLst/>
                <a:latin typeface="Calibri" panose="020F0502020204030204" pitchFamily="34" charset="0"/>
                <a:ea typeface="Calibri" panose="020F0502020204030204" pitchFamily="34" charset="0"/>
                <a:cs typeface="Times New Roman" panose="02020603050405020304" pitchFamily="18" charset="0"/>
              </a:rPr>
              <a:t>Christian Theism</a:t>
            </a:r>
            <a:r>
              <a:rPr lang="en-AU" sz="1800" dirty="0">
                <a:effectLst/>
                <a:latin typeface="Calibri" panose="020F0502020204030204" pitchFamily="34" charset="0"/>
                <a:ea typeface="Calibri" panose="020F0502020204030204" pitchFamily="34" charset="0"/>
                <a:cs typeface="Times New Roman" panose="02020603050405020304" pitchFamily="18" charset="0"/>
              </a:rPr>
              <a:t> - God is infinite and personal (Triune), transcendent and immanent, omniscient, sovereign and good.</a:t>
            </a:r>
          </a:p>
          <a:p>
            <a:pPr marL="450215" indent="-450215"/>
            <a:r>
              <a:rPr lang="en-AU" sz="1800" i="1" dirty="0">
                <a:effectLst/>
                <a:latin typeface="Calibri" panose="020F0502020204030204" pitchFamily="34" charset="0"/>
                <a:ea typeface="Calibri" panose="020F0502020204030204" pitchFamily="34" charset="0"/>
                <a:cs typeface="Times New Roman" panose="02020603050405020304" pitchFamily="18" charset="0"/>
              </a:rPr>
              <a:t>Naturalism </a:t>
            </a:r>
            <a:r>
              <a:rPr lang="en-AU" sz="1800" dirty="0">
                <a:effectLst/>
                <a:latin typeface="Calibri" panose="020F0502020204030204" pitchFamily="34" charset="0"/>
                <a:ea typeface="Calibri" panose="020F0502020204030204" pitchFamily="34" charset="0"/>
                <a:cs typeface="Times New Roman" panose="02020603050405020304" pitchFamily="18" charset="0"/>
              </a:rPr>
              <a:t>-  God may or may not exist, but the God hypothesis is unnecessary for comprehending the universe, or There is no God and it doesn’t matter.</a:t>
            </a:r>
          </a:p>
          <a:p>
            <a:pPr marL="450215" indent="-450215"/>
            <a:r>
              <a:rPr lang="en-AU" sz="1800" i="1" dirty="0">
                <a:effectLst/>
                <a:latin typeface="Calibri" panose="020F0502020204030204" pitchFamily="34" charset="0"/>
                <a:ea typeface="Calibri" panose="020F0502020204030204" pitchFamily="34" charset="0"/>
                <a:cs typeface="Times New Roman" panose="02020603050405020304" pitchFamily="18" charset="0"/>
              </a:rPr>
              <a:t>Existentialism</a:t>
            </a:r>
            <a:r>
              <a:rPr lang="en-AU" sz="1800" dirty="0">
                <a:effectLst/>
                <a:latin typeface="Calibri" panose="020F0502020204030204" pitchFamily="34" charset="0"/>
                <a:ea typeface="Calibri" panose="020F0502020204030204" pitchFamily="34" charset="0"/>
                <a:cs typeface="Times New Roman" panose="02020603050405020304" pitchFamily="18" charset="0"/>
              </a:rPr>
              <a:t> - People make themselves who they are. The person creates value. </a:t>
            </a:r>
          </a:p>
          <a:p>
            <a:pPr marL="450215" indent="-450215"/>
            <a:r>
              <a:rPr lang="en-AU" sz="1800" i="1" dirty="0">
                <a:effectLst/>
                <a:latin typeface="Calibri" panose="020F0502020204030204" pitchFamily="34" charset="0"/>
                <a:ea typeface="Calibri" panose="020F0502020204030204" pitchFamily="34" charset="0"/>
                <a:cs typeface="Times New Roman" panose="02020603050405020304" pitchFamily="18" charset="0"/>
              </a:rPr>
              <a:t>Postmodernism </a:t>
            </a:r>
            <a:r>
              <a:rPr lang="en-AU" sz="1800" dirty="0">
                <a:effectLst/>
                <a:latin typeface="Calibri" panose="020F0502020204030204" pitchFamily="34" charset="0"/>
                <a:ea typeface="Calibri" panose="020F0502020204030204" pitchFamily="34" charset="0"/>
                <a:cs typeface="Times New Roman" panose="02020603050405020304" pitchFamily="18" charset="0"/>
              </a:rPr>
              <a:t>- The shift from an emphasis on </a:t>
            </a:r>
            <a:r>
              <a:rPr lang="en-AU" sz="1800" u="sng" dirty="0">
                <a:effectLst/>
                <a:latin typeface="Calibri" panose="020F0502020204030204" pitchFamily="34" charset="0"/>
                <a:ea typeface="Calibri" panose="020F0502020204030204" pitchFamily="34" charset="0"/>
                <a:cs typeface="Times New Roman" panose="02020603050405020304" pitchFamily="18" charset="0"/>
              </a:rPr>
              <a:t>being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in the premodern world, to </a:t>
            </a:r>
            <a:r>
              <a:rPr lang="en-AU" sz="1800" u="sng" dirty="0">
                <a:effectLst/>
                <a:latin typeface="Calibri" panose="020F0502020204030204" pitchFamily="34" charset="0"/>
                <a:ea typeface="Calibri" panose="020F0502020204030204" pitchFamily="34" charset="0"/>
                <a:cs typeface="Times New Roman" panose="02020603050405020304" pitchFamily="18" charset="0"/>
              </a:rPr>
              <a:t>knowing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in the modern world, to </a:t>
            </a:r>
            <a:r>
              <a:rPr lang="en-AU" sz="1800" u="sng" dirty="0">
                <a:effectLst/>
                <a:latin typeface="Calibri" panose="020F0502020204030204" pitchFamily="34" charset="0"/>
                <a:ea typeface="Calibri" panose="020F0502020204030204" pitchFamily="34" charset="0"/>
                <a:cs typeface="Times New Roman" panose="02020603050405020304" pitchFamily="18" charset="0"/>
              </a:rPr>
              <a:t>meaning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in the postmodern world. Language as power. Can we be good without God. </a:t>
            </a:r>
            <a:endParaRPr lang="en-US" dirty="0"/>
          </a:p>
        </p:txBody>
      </p:sp>
      <p:sp>
        <p:nvSpPr>
          <p:cNvPr id="4" name="Slide Number Placeholder 3">
            <a:extLst>
              <a:ext uri="{FF2B5EF4-FFF2-40B4-BE49-F238E27FC236}">
                <a16:creationId xmlns:a16="http://schemas.microsoft.com/office/drawing/2014/main" id="{21E961A0-F005-9DB2-15DD-A1A64F4B0B98}"/>
              </a:ext>
            </a:extLst>
          </p:cNvPr>
          <p:cNvSpPr>
            <a:spLocks noGrp="1"/>
          </p:cNvSpPr>
          <p:nvPr>
            <p:ph type="sldNum" sz="quarter" idx="5"/>
          </p:nvPr>
        </p:nvSpPr>
        <p:spPr/>
        <p:txBody>
          <a:bodyPr/>
          <a:lstStyle/>
          <a:p>
            <a:fld id="{A8200B80-FA83-E046-9140-D5F4711F352B}" type="slidenum">
              <a:rPr lang="en-US" smtClean="0"/>
              <a:t>10</a:t>
            </a:fld>
            <a:endParaRPr lang="en-US"/>
          </a:p>
        </p:txBody>
      </p:sp>
    </p:spTree>
    <p:extLst>
      <p:ext uri="{BB962C8B-B14F-4D97-AF65-F5344CB8AC3E}">
        <p14:creationId xmlns:p14="http://schemas.microsoft.com/office/powerpoint/2010/main" val="125989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38A93-39BB-B6B0-2F1B-9F8DE9AD3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2A377-F9F1-C6FC-453B-667CBE9F5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25B16-AED1-861C-EEA8-E05E37A8F11A}"/>
              </a:ext>
            </a:extLst>
          </p:cNvPr>
          <p:cNvSpPr>
            <a:spLocks noGrp="1"/>
          </p:cNvSpPr>
          <p:nvPr>
            <p:ph type="body" idx="1"/>
          </p:nvPr>
        </p:nvSpPr>
        <p:spPr/>
        <p:txBody>
          <a:bodyPr/>
          <a:lstStyle/>
          <a:p>
            <a:r>
              <a:rPr lang="en-US" dirty="0"/>
              <a:t>When we map the sharing behaviours with the worldviews, Christian people are mediated to high sharers. </a:t>
            </a:r>
          </a:p>
          <a:p>
            <a:r>
              <a:rPr lang="en-US" dirty="0"/>
              <a:t>It is interesting to note that There are no Christians in the low sharer group. Also most of the low sharers worldviews focus on freedom, individual choice and student agency. Post modern teachers see themselves as facilitators (not there to impart knowledge), existentialists teachers encourage students to form their own perspective. In all these worldviews the teacher is not there to guide, but rather present facts and promote critical thinking and student agency to decide for themselves. There is no ‘right’ way or no ‘truth’.</a:t>
            </a:r>
          </a:p>
          <a:p>
            <a:endParaRPr lang="en-US" dirty="0"/>
          </a:p>
          <a:p>
            <a:r>
              <a:rPr lang="en-US" dirty="0"/>
              <a:t>High sharers in this study are predominately people with a Christian worldview, where the emphasis is on guiding children and teaching Gods truths. They believe there is a truth and children should be provided advice and guidance, rather than left to decide for themselves. </a:t>
            </a:r>
          </a:p>
          <a:p>
            <a:endParaRPr lang="en-US" dirty="0"/>
          </a:p>
          <a:p>
            <a:r>
              <a:rPr lang="en-US" dirty="0"/>
              <a:t>naturalist teachers believe in scientific method and explicit instruction, teaching facts and research skills.  It makes sense they are in all three areas as it is the teachers understanding of ‘sharing’ that is important here. They do focus on teaching facts and ‘science’ so could believe they are low sharers, while others believe they are sharing their beliefs as they are guiding students to also believe in and understand the natural world. Some acknowledge they intentionally lead the learning in a certain way or choose provocations to guide learning, they also impart their knowledge to the students. </a:t>
            </a:r>
          </a:p>
          <a:p>
            <a:endParaRPr lang="en-US" dirty="0"/>
          </a:p>
        </p:txBody>
      </p:sp>
      <p:sp>
        <p:nvSpPr>
          <p:cNvPr id="4" name="Slide Number Placeholder 3">
            <a:extLst>
              <a:ext uri="{FF2B5EF4-FFF2-40B4-BE49-F238E27FC236}">
                <a16:creationId xmlns:a16="http://schemas.microsoft.com/office/drawing/2014/main" id="{AC882B45-5814-F773-9F04-584FF94A109E}"/>
              </a:ext>
            </a:extLst>
          </p:cNvPr>
          <p:cNvSpPr>
            <a:spLocks noGrp="1"/>
          </p:cNvSpPr>
          <p:nvPr>
            <p:ph type="sldNum" sz="quarter" idx="5"/>
          </p:nvPr>
        </p:nvSpPr>
        <p:spPr/>
        <p:txBody>
          <a:bodyPr/>
          <a:lstStyle/>
          <a:p>
            <a:fld id="{A8200B80-FA83-E046-9140-D5F4711F352B}" type="slidenum">
              <a:rPr lang="en-US" smtClean="0"/>
              <a:t>11</a:t>
            </a:fld>
            <a:endParaRPr lang="en-US"/>
          </a:p>
        </p:txBody>
      </p:sp>
    </p:spTree>
    <p:extLst>
      <p:ext uri="{BB962C8B-B14F-4D97-AF65-F5344CB8AC3E}">
        <p14:creationId xmlns:p14="http://schemas.microsoft.com/office/powerpoint/2010/main" val="73566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9C78-EF35-987C-4DF0-8922954E1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618A6-B355-1386-8719-20FECF0F8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6F477-7653-E86B-E9A9-E942156FDA7C}"/>
              </a:ext>
            </a:extLst>
          </p:cNvPr>
          <p:cNvSpPr>
            <a:spLocks noGrp="1"/>
          </p:cNvSpPr>
          <p:nvPr>
            <p:ph type="body" idx="1"/>
          </p:nvPr>
        </p:nvSpPr>
        <p:spPr/>
        <p:txBody>
          <a:bodyPr/>
          <a:lstStyle/>
          <a:p>
            <a:r>
              <a:rPr lang="en-US" dirty="0"/>
              <a:t>Green – high sharer – Christian.</a:t>
            </a:r>
          </a:p>
          <a:p>
            <a:r>
              <a:rPr lang="en-US" dirty="0"/>
              <a:t>Orange – mediated sharer – Christian</a:t>
            </a:r>
          </a:p>
          <a:p>
            <a:r>
              <a:rPr lang="en-US" dirty="0"/>
              <a:t>Blue – Low sharer – postmodern.</a:t>
            </a:r>
          </a:p>
          <a:p>
            <a:endParaRPr lang="en-US" dirty="0"/>
          </a:p>
        </p:txBody>
      </p:sp>
      <p:sp>
        <p:nvSpPr>
          <p:cNvPr id="4" name="Slide Number Placeholder 3">
            <a:extLst>
              <a:ext uri="{FF2B5EF4-FFF2-40B4-BE49-F238E27FC236}">
                <a16:creationId xmlns:a16="http://schemas.microsoft.com/office/drawing/2014/main" id="{7FCC6C90-7670-1F2E-4C97-0ED1514C1EFE}"/>
              </a:ext>
            </a:extLst>
          </p:cNvPr>
          <p:cNvSpPr>
            <a:spLocks noGrp="1"/>
          </p:cNvSpPr>
          <p:nvPr>
            <p:ph type="sldNum" sz="quarter" idx="5"/>
          </p:nvPr>
        </p:nvSpPr>
        <p:spPr/>
        <p:txBody>
          <a:bodyPr/>
          <a:lstStyle/>
          <a:p>
            <a:fld id="{A8200B80-FA83-E046-9140-D5F4711F352B}" type="slidenum">
              <a:rPr lang="en-US" smtClean="0"/>
              <a:t>12</a:t>
            </a:fld>
            <a:endParaRPr lang="en-US"/>
          </a:p>
        </p:txBody>
      </p:sp>
    </p:spTree>
    <p:extLst>
      <p:ext uri="{BB962C8B-B14F-4D97-AF65-F5344CB8AC3E}">
        <p14:creationId xmlns:p14="http://schemas.microsoft.com/office/powerpoint/2010/main" val="359143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A016-8FC9-BF49-E6C6-805295DFBB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4D58460-0204-CE77-8418-A0887E821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F545F2-2446-3689-80CB-761E3FDD19BF}"/>
              </a:ext>
            </a:extLst>
          </p:cNvPr>
          <p:cNvSpPr>
            <a:spLocks noGrp="1"/>
          </p:cNvSpPr>
          <p:nvPr>
            <p:ph type="dt" sz="half" idx="10"/>
          </p:nvPr>
        </p:nvSpPr>
        <p:spPr/>
        <p:txBody>
          <a:bodyPr/>
          <a:lstStyle/>
          <a:p>
            <a:fld id="{098A0168-EB40-45AF-89A1-87DE0A55FFC6}" type="datetime1">
              <a:rPr lang="en-US" smtClean="0"/>
              <a:t>4/27/25</a:t>
            </a:fld>
            <a:endParaRPr lang="en-US"/>
          </a:p>
        </p:txBody>
      </p:sp>
      <p:sp>
        <p:nvSpPr>
          <p:cNvPr id="5" name="Footer Placeholder 4">
            <a:extLst>
              <a:ext uri="{FF2B5EF4-FFF2-40B4-BE49-F238E27FC236}">
                <a16:creationId xmlns:a16="http://schemas.microsoft.com/office/drawing/2014/main" id="{60403FEE-9B49-41E7-20CE-848F5B7F0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E962D-96C9-E468-1D7D-3E8288FC5DC0}"/>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55764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C3A7-EB8D-3971-7B1A-4391BE1E579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3CCFDB-A963-9304-E7D0-506755F07E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3A4BC5-3729-382B-2657-B3F5479884DD}"/>
              </a:ext>
            </a:extLst>
          </p:cNvPr>
          <p:cNvSpPr>
            <a:spLocks noGrp="1"/>
          </p:cNvSpPr>
          <p:nvPr>
            <p:ph type="dt" sz="half" idx="10"/>
          </p:nvPr>
        </p:nvSpPr>
        <p:spPr/>
        <p:txBody>
          <a:bodyPr/>
          <a:lstStyle/>
          <a:p>
            <a:fld id="{8F8CA68F-747D-436A-B5BB-2EBC3ED499E4}" type="datetime1">
              <a:rPr lang="en-US" smtClean="0"/>
              <a:t>4/27/25</a:t>
            </a:fld>
            <a:endParaRPr lang="en-US"/>
          </a:p>
        </p:txBody>
      </p:sp>
      <p:sp>
        <p:nvSpPr>
          <p:cNvPr id="5" name="Footer Placeholder 4">
            <a:extLst>
              <a:ext uri="{FF2B5EF4-FFF2-40B4-BE49-F238E27FC236}">
                <a16:creationId xmlns:a16="http://schemas.microsoft.com/office/drawing/2014/main" id="{A932E51A-C479-4B44-1E77-91C7F4002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81CFB-B388-D7BD-E8AF-6878EADD84E5}"/>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9198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87ECB-0C54-86C3-73E7-8CCD6B58AE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4A8AC8-8A74-905C-DAC4-F9B76D2019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3EC628-47E2-5EDE-0F1D-BB970C00884C}"/>
              </a:ext>
            </a:extLst>
          </p:cNvPr>
          <p:cNvSpPr>
            <a:spLocks noGrp="1"/>
          </p:cNvSpPr>
          <p:nvPr>
            <p:ph type="dt" sz="half" idx="10"/>
          </p:nvPr>
        </p:nvSpPr>
        <p:spPr/>
        <p:txBody>
          <a:bodyPr/>
          <a:lstStyle/>
          <a:p>
            <a:fld id="{6DD8DC11-9E39-40A0-B3DC-E3F2AD04A616}" type="datetime1">
              <a:rPr lang="en-US" smtClean="0"/>
              <a:t>4/27/25</a:t>
            </a:fld>
            <a:endParaRPr lang="en-US"/>
          </a:p>
        </p:txBody>
      </p:sp>
      <p:sp>
        <p:nvSpPr>
          <p:cNvPr id="5" name="Footer Placeholder 4">
            <a:extLst>
              <a:ext uri="{FF2B5EF4-FFF2-40B4-BE49-F238E27FC236}">
                <a16:creationId xmlns:a16="http://schemas.microsoft.com/office/drawing/2014/main" id="{C0A2425C-122A-6673-73AF-91E4E7C96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66015-5A48-4084-0BC9-7D6FC2F6271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3950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748E-EA09-F396-18D4-F9FD573F91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B7BC98-8BBE-13B8-FCFC-79CB2B66E5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B4B0B7-301B-B6BA-037A-77693DD193E6}"/>
              </a:ext>
            </a:extLst>
          </p:cNvPr>
          <p:cNvSpPr>
            <a:spLocks noGrp="1"/>
          </p:cNvSpPr>
          <p:nvPr>
            <p:ph type="dt" sz="half" idx="10"/>
          </p:nvPr>
        </p:nvSpPr>
        <p:spPr/>
        <p:txBody>
          <a:bodyPr/>
          <a:lstStyle/>
          <a:p>
            <a:fld id="{BE0A88F0-556B-4BB7-8AAB-D63AEB65C662}" type="datetime1">
              <a:rPr lang="en-US" smtClean="0"/>
              <a:t>4/27/25</a:t>
            </a:fld>
            <a:endParaRPr lang="en-US"/>
          </a:p>
        </p:txBody>
      </p:sp>
      <p:sp>
        <p:nvSpPr>
          <p:cNvPr id="5" name="Footer Placeholder 4">
            <a:extLst>
              <a:ext uri="{FF2B5EF4-FFF2-40B4-BE49-F238E27FC236}">
                <a16:creationId xmlns:a16="http://schemas.microsoft.com/office/drawing/2014/main" id="{7AB61637-9530-5D73-FA82-C053BFBCA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FB7EE-4A54-58DD-422C-8BA188E8BEF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7179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85CE-440E-83F1-7114-C6B6FE9F86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3C6A82-B3E7-600D-D13C-39E23B8DD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9849F7-1578-ABDE-8927-01C140C98421}"/>
              </a:ext>
            </a:extLst>
          </p:cNvPr>
          <p:cNvSpPr>
            <a:spLocks noGrp="1"/>
          </p:cNvSpPr>
          <p:nvPr>
            <p:ph type="dt" sz="half" idx="10"/>
          </p:nvPr>
        </p:nvSpPr>
        <p:spPr/>
        <p:txBody>
          <a:bodyPr/>
          <a:lstStyle/>
          <a:p>
            <a:fld id="{60E05506-6815-4E0E-B1DE-ECA35C2016DF}" type="datetime1">
              <a:rPr lang="en-US" smtClean="0"/>
              <a:t>4/27/25</a:t>
            </a:fld>
            <a:endParaRPr lang="en-US"/>
          </a:p>
        </p:txBody>
      </p:sp>
      <p:sp>
        <p:nvSpPr>
          <p:cNvPr id="5" name="Footer Placeholder 4">
            <a:extLst>
              <a:ext uri="{FF2B5EF4-FFF2-40B4-BE49-F238E27FC236}">
                <a16:creationId xmlns:a16="http://schemas.microsoft.com/office/drawing/2014/main" id="{447F6670-5CBC-48F0-7675-9086551ED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9547D-853F-062A-43F0-0789E5D599AE}"/>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05960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05CD-5B08-9AFC-5622-68BFD910A8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DDBCE2-DCC6-05A1-CC16-ACE68E74DE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518D2E-4AD5-0ADC-DB5E-D32D36F8714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9F8A996-5E8D-58BC-0DB2-6B460ED95FCA}"/>
              </a:ext>
            </a:extLst>
          </p:cNvPr>
          <p:cNvSpPr>
            <a:spLocks noGrp="1"/>
          </p:cNvSpPr>
          <p:nvPr>
            <p:ph type="dt" sz="half" idx="10"/>
          </p:nvPr>
        </p:nvSpPr>
        <p:spPr/>
        <p:txBody>
          <a:bodyPr/>
          <a:lstStyle/>
          <a:p>
            <a:fld id="{FC6E85F7-A724-48A4-9D33-CEBC5174E865}" type="datetime1">
              <a:rPr lang="en-US" smtClean="0"/>
              <a:t>4/27/25</a:t>
            </a:fld>
            <a:endParaRPr lang="en-US"/>
          </a:p>
        </p:txBody>
      </p:sp>
      <p:sp>
        <p:nvSpPr>
          <p:cNvPr id="6" name="Footer Placeholder 5">
            <a:extLst>
              <a:ext uri="{FF2B5EF4-FFF2-40B4-BE49-F238E27FC236}">
                <a16:creationId xmlns:a16="http://schemas.microsoft.com/office/drawing/2014/main" id="{6D7115A2-80EC-F795-1396-B1B4F68F1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5704B-FA95-4DE5-B7AE-314B5841053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30131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B4A0-4F0C-561B-E111-6227C37B60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B09BC1-531D-3660-D64F-0F1275A1F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CF072A-FAD4-160F-4C9D-E868DFCB9C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D192BF-A5FB-B26A-B1DC-56AE2DE3E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279BC1-FF17-5DC8-2857-89DA5DE0AC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C9D7D14-6BA8-9444-43A3-3E76BBB88CB0}"/>
              </a:ext>
            </a:extLst>
          </p:cNvPr>
          <p:cNvSpPr>
            <a:spLocks noGrp="1"/>
          </p:cNvSpPr>
          <p:nvPr>
            <p:ph type="dt" sz="half" idx="10"/>
          </p:nvPr>
        </p:nvSpPr>
        <p:spPr/>
        <p:txBody>
          <a:bodyPr/>
          <a:lstStyle/>
          <a:p>
            <a:fld id="{42806E7A-BDD3-46A3-BEE2-EB821F9236B4}" type="datetime1">
              <a:rPr lang="en-US" smtClean="0"/>
              <a:t>4/27/25</a:t>
            </a:fld>
            <a:endParaRPr lang="en-US"/>
          </a:p>
        </p:txBody>
      </p:sp>
      <p:sp>
        <p:nvSpPr>
          <p:cNvPr id="8" name="Footer Placeholder 7">
            <a:extLst>
              <a:ext uri="{FF2B5EF4-FFF2-40B4-BE49-F238E27FC236}">
                <a16:creationId xmlns:a16="http://schemas.microsoft.com/office/drawing/2014/main" id="{597BF4E2-9F9B-ED9E-7ADF-AD4BD0C661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C0BF5-5344-1612-8420-9109D7A75014}"/>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66268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43CA-1017-EDFB-91B9-03300FDCE4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6E589B-03A9-66AE-1EED-9C0EDA739CE7}"/>
              </a:ext>
            </a:extLst>
          </p:cNvPr>
          <p:cNvSpPr>
            <a:spLocks noGrp="1"/>
          </p:cNvSpPr>
          <p:nvPr>
            <p:ph type="dt" sz="half" idx="10"/>
          </p:nvPr>
        </p:nvSpPr>
        <p:spPr/>
        <p:txBody>
          <a:bodyPr/>
          <a:lstStyle/>
          <a:p>
            <a:fld id="{9ED1540C-9440-4E7A-B71A-BEFEE06869E3}" type="datetime1">
              <a:rPr lang="en-US" smtClean="0"/>
              <a:t>4/27/25</a:t>
            </a:fld>
            <a:endParaRPr lang="en-US"/>
          </a:p>
        </p:txBody>
      </p:sp>
      <p:sp>
        <p:nvSpPr>
          <p:cNvPr id="4" name="Footer Placeholder 3">
            <a:extLst>
              <a:ext uri="{FF2B5EF4-FFF2-40B4-BE49-F238E27FC236}">
                <a16:creationId xmlns:a16="http://schemas.microsoft.com/office/drawing/2014/main" id="{77F2E4F4-6AD8-D1F5-4388-AF992225DE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DAE9C4-BDE0-8A2D-CA0C-05BB7418DCE4}"/>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1934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B5D30-BBAB-15ED-02CD-C9C02794E957}"/>
              </a:ext>
            </a:extLst>
          </p:cNvPr>
          <p:cNvSpPr>
            <a:spLocks noGrp="1"/>
          </p:cNvSpPr>
          <p:nvPr>
            <p:ph type="dt" sz="half" idx="10"/>
          </p:nvPr>
        </p:nvSpPr>
        <p:spPr/>
        <p:txBody>
          <a:bodyPr/>
          <a:lstStyle/>
          <a:p>
            <a:fld id="{E0318DDB-88AC-4039-B59C-B05DC4C9C16C}" type="datetime1">
              <a:rPr lang="en-US" smtClean="0"/>
              <a:t>4/27/25</a:t>
            </a:fld>
            <a:endParaRPr lang="en-US"/>
          </a:p>
        </p:txBody>
      </p:sp>
      <p:sp>
        <p:nvSpPr>
          <p:cNvPr id="3" name="Footer Placeholder 2">
            <a:extLst>
              <a:ext uri="{FF2B5EF4-FFF2-40B4-BE49-F238E27FC236}">
                <a16:creationId xmlns:a16="http://schemas.microsoft.com/office/drawing/2014/main" id="{F236AE89-6FA7-4C1B-378D-4DBA5514C2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4475EA-466B-F3B0-8520-7E58A00A8A6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32785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BE8F-1D39-0D98-2B43-703474C09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5ED70E4-9B3D-740A-F200-D85B3EBCE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232F1F-D8E1-9CA8-3C0D-3907D7A9D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6D8E1B-9D1B-69C9-1173-8D1D91FE8A4D}"/>
              </a:ext>
            </a:extLst>
          </p:cNvPr>
          <p:cNvSpPr>
            <a:spLocks noGrp="1"/>
          </p:cNvSpPr>
          <p:nvPr>
            <p:ph type="dt" sz="half" idx="10"/>
          </p:nvPr>
        </p:nvSpPr>
        <p:spPr/>
        <p:txBody>
          <a:bodyPr/>
          <a:lstStyle/>
          <a:p>
            <a:fld id="{E082ABFB-60E7-4BA1-866A-7059F058065B}" type="datetime1">
              <a:rPr lang="en-US" smtClean="0"/>
              <a:t>4/27/25</a:t>
            </a:fld>
            <a:endParaRPr lang="en-US"/>
          </a:p>
        </p:txBody>
      </p:sp>
      <p:sp>
        <p:nvSpPr>
          <p:cNvPr id="6" name="Footer Placeholder 5">
            <a:extLst>
              <a:ext uri="{FF2B5EF4-FFF2-40B4-BE49-F238E27FC236}">
                <a16:creationId xmlns:a16="http://schemas.microsoft.com/office/drawing/2014/main" id="{D397DC09-E3D0-B013-F30D-EEF215681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A2C8D-C9AF-3ECD-CA41-0B1E20A98CF3}"/>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13408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7BDF-E299-7FB8-E859-25C4E33D27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C3E38E-5401-8285-DC3B-775EEF66F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83E06-E6EB-8743-426A-8B416AF98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B1F66D-3486-DF01-CF6B-42B790A0D241}"/>
              </a:ext>
            </a:extLst>
          </p:cNvPr>
          <p:cNvSpPr>
            <a:spLocks noGrp="1"/>
          </p:cNvSpPr>
          <p:nvPr>
            <p:ph type="dt" sz="half" idx="10"/>
          </p:nvPr>
        </p:nvSpPr>
        <p:spPr/>
        <p:txBody>
          <a:bodyPr/>
          <a:lstStyle/>
          <a:p>
            <a:fld id="{2694112F-55F4-4776-A323-7418930321C8}" type="datetime1">
              <a:rPr lang="en-US" smtClean="0"/>
              <a:t>4/27/25</a:t>
            </a:fld>
            <a:endParaRPr lang="en-US"/>
          </a:p>
        </p:txBody>
      </p:sp>
      <p:sp>
        <p:nvSpPr>
          <p:cNvPr id="6" name="Footer Placeholder 5">
            <a:extLst>
              <a:ext uri="{FF2B5EF4-FFF2-40B4-BE49-F238E27FC236}">
                <a16:creationId xmlns:a16="http://schemas.microsoft.com/office/drawing/2014/main" id="{AC328E37-BC0E-A1E0-0BF8-8CA019874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C44A7-EDEA-DF00-7655-F83AFA7C3560}"/>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56381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98F5E-C932-FCF1-D486-52C0C1621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66781C-4900-73AF-FCD3-F55F781DD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C70FED-2D66-8895-142D-69FD8320C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BEA57F-793F-4683-BD8A-741FD4B89154}" type="datetime1">
              <a:rPr lang="en-US" smtClean="0"/>
              <a:t>4/27/25</a:t>
            </a:fld>
            <a:endParaRPr lang="en-US" dirty="0"/>
          </a:p>
        </p:txBody>
      </p:sp>
      <p:sp>
        <p:nvSpPr>
          <p:cNvPr id="5" name="Footer Placeholder 4">
            <a:extLst>
              <a:ext uri="{FF2B5EF4-FFF2-40B4-BE49-F238E27FC236}">
                <a16:creationId xmlns:a16="http://schemas.microsoft.com/office/drawing/2014/main" id="{39BD7489-4596-021F-C810-51F834696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9C023E9-0EF6-49CE-1389-B35742B0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D2C36F-4504-47C0-B82F-A167342A2754}" type="slidenum">
              <a:rPr lang="en-US" smtClean="0"/>
              <a:t>‹#›</a:t>
            </a:fld>
            <a:endParaRPr lang="en-US" dirty="0"/>
          </a:p>
        </p:txBody>
      </p:sp>
    </p:spTree>
    <p:extLst>
      <p:ext uri="{BB962C8B-B14F-4D97-AF65-F5344CB8AC3E}">
        <p14:creationId xmlns:p14="http://schemas.microsoft.com/office/powerpoint/2010/main" val="7936800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5.sv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virtuecommunity.com.a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9AA7FBF-E364-13E2-0CBC-51A726856342}"/>
              </a:ext>
            </a:extLst>
          </p:cNvPr>
          <p:cNvSpPr/>
          <p:nvPr/>
        </p:nvSpPr>
        <p:spPr>
          <a:xfrm>
            <a:off x="1" y="5288946"/>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03BD4C-8D4C-090C-6DF2-4CBCF9072112}"/>
              </a:ext>
            </a:extLst>
          </p:cNvPr>
          <p:cNvSpPr>
            <a:spLocks noGrp="1"/>
          </p:cNvSpPr>
          <p:nvPr>
            <p:ph type="ctrTitle"/>
          </p:nvPr>
        </p:nvSpPr>
        <p:spPr>
          <a:xfrm>
            <a:off x="20" y="5369407"/>
            <a:ext cx="12191980" cy="1150368"/>
          </a:xfrm>
        </p:spPr>
        <p:txBody>
          <a:bodyPr anchor="ctr">
            <a:normAutofit/>
          </a:bodyPr>
          <a:lstStyle/>
          <a:p>
            <a:r>
              <a:rPr lang="en-US" sz="2100" dirty="0">
                <a:solidFill>
                  <a:schemeClr val="bg1"/>
                </a:solidFill>
                <a:latin typeface="Helvetica" pitchFamily="2" charset="0"/>
              </a:rPr>
              <a:t>TEACHING PERSPECTIVES OF GENDER AND SEXUALITY IN HEALTH EDUCATION</a:t>
            </a:r>
          </a:p>
        </p:txBody>
      </p:sp>
      <p:sp>
        <p:nvSpPr>
          <p:cNvPr id="3" name="Subtitle 2">
            <a:extLst>
              <a:ext uri="{FF2B5EF4-FFF2-40B4-BE49-F238E27FC236}">
                <a16:creationId xmlns:a16="http://schemas.microsoft.com/office/drawing/2014/main" id="{11F863B2-884D-2B91-0677-1A08D935FC8C}"/>
              </a:ext>
            </a:extLst>
          </p:cNvPr>
          <p:cNvSpPr>
            <a:spLocks noGrp="1"/>
          </p:cNvSpPr>
          <p:nvPr>
            <p:ph type="subTitle" idx="1"/>
          </p:nvPr>
        </p:nvSpPr>
        <p:spPr>
          <a:xfrm>
            <a:off x="1" y="6088506"/>
            <a:ext cx="12191980" cy="574573"/>
          </a:xfrm>
        </p:spPr>
        <p:txBody>
          <a:bodyPr anchor="ctr">
            <a:normAutofit/>
          </a:bodyPr>
          <a:lstStyle/>
          <a:p>
            <a:r>
              <a:rPr lang="en-US" sz="1800" dirty="0">
                <a:solidFill>
                  <a:schemeClr val="bg1"/>
                </a:solidFill>
                <a:latin typeface="Helvetica" pitchFamily="2" charset="0"/>
              </a:rPr>
              <a:t>Dr Emily Lockhart</a:t>
            </a:r>
          </a:p>
        </p:txBody>
      </p:sp>
      <p:pic>
        <p:nvPicPr>
          <p:cNvPr id="5" name="Picture 4">
            <a:extLst>
              <a:ext uri="{FF2B5EF4-FFF2-40B4-BE49-F238E27FC236}">
                <a16:creationId xmlns:a16="http://schemas.microsoft.com/office/drawing/2014/main" id="{8F1A0608-2E5A-8BE0-5B83-78F0CC2E0FCD}"/>
              </a:ext>
            </a:extLst>
          </p:cNvPr>
          <p:cNvPicPr>
            <a:picLocks noChangeAspect="1"/>
          </p:cNvPicPr>
          <p:nvPr/>
        </p:nvPicPr>
        <p:blipFill>
          <a:blip r:embed="rId2"/>
          <a:stretch>
            <a:fillRect/>
          </a:stretch>
        </p:blipFill>
        <p:spPr>
          <a:xfrm>
            <a:off x="4310685" y="1569054"/>
            <a:ext cx="7456713" cy="3243670"/>
          </a:xfrm>
          <a:prstGeom prst="rect">
            <a:avLst/>
          </a:prstGeom>
        </p:spPr>
      </p:pic>
      <p:pic>
        <p:nvPicPr>
          <p:cNvPr id="23" name="Picture 22">
            <a:extLst>
              <a:ext uri="{FF2B5EF4-FFF2-40B4-BE49-F238E27FC236}">
                <a16:creationId xmlns:a16="http://schemas.microsoft.com/office/drawing/2014/main" id="{02A24222-6BA7-B863-CCAA-6E3200206C28}"/>
              </a:ext>
            </a:extLst>
          </p:cNvPr>
          <p:cNvPicPr>
            <a:picLocks noChangeAspect="1"/>
          </p:cNvPicPr>
          <p:nvPr/>
        </p:nvPicPr>
        <p:blipFill>
          <a:blip r:embed="rId3"/>
          <a:stretch>
            <a:fillRect/>
          </a:stretch>
        </p:blipFill>
        <p:spPr>
          <a:xfrm>
            <a:off x="526142" y="479738"/>
            <a:ext cx="1672772" cy="765847"/>
          </a:xfrm>
          <a:prstGeom prst="rect">
            <a:avLst/>
          </a:prstGeom>
        </p:spPr>
      </p:pic>
    </p:spTree>
    <p:extLst>
      <p:ext uri="{BB962C8B-B14F-4D97-AF65-F5344CB8AC3E}">
        <p14:creationId xmlns:p14="http://schemas.microsoft.com/office/powerpoint/2010/main" val="87565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2AD4-0A3C-E7FC-B750-F369A8C7D42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C752CE-108A-B889-34D5-943924BE2AD7}"/>
              </a:ext>
            </a:extLst>
          </p:cNvPr>
          <p:cNvGraphicFramePr>
            <a:graphicFrameLocks noGrp="1"/>
          </p:cNvGraphicFramePr>
          <p:nvPr>
            <p:extLst>
              <p:ext uri="{D42A27DB-BD31-4B8C-83A1-F6EECF244321}">
                <p14:modId xmlns:p14="http://schemas.microsoft.com/office/powerpoint/2010/main" val="3886526617"/>
              </p:ext>
            </p:extLst>
          </p:nvPr>
        </p:nvGraphicFramePr>
        <p:xfrm>
          <a:off x="1399815" y="4549608"/>
          <a:ext cx="9392368" cy="1733564"/>
        </p:xfrm>
        <a:graphic>
          <a:graphicData uri="http://schemas.openxmlformats.org/drawingml/2006/table">
            <a:tbl>
              <a:tblPr firstRow="1" firstCol="1" bandRow="1">
                <a:tableStyleId>{5C22544A-7EE6-4342-B048-85BDC9FD1C3A}</a:tableStyleId>
              </a:tblPr>
              <a:tblGrid>
                <a:gridCol w="1766007">
                  <a:extLst>
                    <a:ext uri="{9D8B030D-6E8A-4147-A177-3AD203B41FA5}">
                      <a16:colId xmlns:a16="http://schemas.microsoft.com/office/drawing/2014/main" val="363428178"/>
                    </a:ext>
                  </a:extLst>
                </a:gridCol>
                <a:gridCol w="1766007">
                  <a:extLst>
                    <a:ext uri="{9D8B030D-6E8A-4147-A177-3AD203B41FA5}">
                      <a16:colId xmlns:a16="http://schemas.microsoft.com/office/drawing/2014/main" val="67854163"/>
                    </a:ext>
                  </a:extLst>
                </a:gridCol>
                <a:gridCol w="1766007">
                  <a:extLst>
                    <a:ext uri="{9D8B030D-6E8A-4147-A177-3AD203B41FA5}">
                      <a16:colId xmlns:a16="http://schemas.microsoft.com/office/drawing/2014/main" val="4067883730"/>
                    </a:ext>
                  </a:extLst>
                </a:gridCol>
                <a:gridCol w="2000292">
                  <a:extLst>
                    <a:ext uri="{9D8B030D-6E8A-4147-A177-3AD203B41FA5}">
                      <a16:colId xmlns:a16="http://schemas.microsoft.com/office/drawing/2014/main" val="541299835"/>
                    </a:ext>
                  </a:extLst>
                </a:gridCol>
                <a:gridCol w="2094055">
                  <a:extLst>
                    <a:ext uri="{9D8B030D-6E8A-4147-A177-3AD203B41FA5}">
                      <a16:colId xmlns:a16="http://schemas.microsoft.com/office/drawing/2014/main" val="1444175147"/>
                    </a:ext>
                  </a:extLst>
                </a:gridCol>
              </a:tblGrid>
              <a:tr h="498764">
                <a:tc gridSpan="5">
                  <a:txBody>
                    <a:bodyPr/>
                    <a:lstStyle/>
                    <a:p>
                      <a:pPr algn="ctr"/>
                      <a:r>
                        <a:rPr lang="en-AU" sz="1600" dirty="0">
                          <a:effectLst/>
                        </a:rPr>
                        <a:t>Secular</a:t>
                      </a:r>
                      <a:r>
                        <a:rPr lang="en-AU" sz="1600" baseline="-25000" dirty="0">
                          <a:effectLst/>
                        </a:rPr>
                        <a:t>3 </a:t>
                      </a:r>
                      <a:r>
                        <a:rPr lang="en-AU" sz="1600" dirty="0">
                          <a:effectLst/>
                        </a:rPr>
                        <a:t>– a secular age or society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3202701"/>
                  </a:ext>
                </a:extLst>
              </a:tr>
              <a:tr h="504000">
                <a:tc gridSpan="3">
                  <a:txBody>
                    <a:bodyPr/>
                    <a:lstStyle/>
                    <a:p>
                      <a:pPr algn="ctr"/>
                      <a:r>
                        <a:rPr lang="en-AU" sz="1600" dirty="0">
                          <a:effectLst/>
                        </a:rPr>
                        <a:t>Secular</a:t>
                      </a:r>
                      <a:r>
                        <a:rPr lang="en-AU" sz="1600" baseline="-25000" dirty="0">
                          <a:effectLst/>
                        </a:rPr>
                        <a:t>2</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AU" sz="1600" b="1" dirty="0">
                          <a:solidFill>
                            <a:schemeClr val="bg1"/>
                          </a:solidFill>
                          <a:effectLst/>
                        </a:rPr>
                        <a:t>Religious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hMerge="1">
                  <a:txBody>
                    <a:bodyPr/>
                    <a:lstStyle/>
                    <a:p>
                      <a:endParaRPr lang="en-US"/>
                    </a:p>
                  </a:txBody>
                  <a:tcPr/>
                </a:tc>
                <a:extLst>
                  <a:ext uri="{0D108BD9-81ED-4DB2-BD59-A6C34878D82A}">
                    <a16:rowId xmlns:a16="http://schemas.microsoft.com/office/drawing/2014/main" val="824407447"/>
                  </a:ext>
                </a:extLst>
              </a:tr>
              <a:tr h="730800">
                <a:tc>
                  <a:txBody>
                    <a:bodyPr/>
                    <a:lstStyle/>
                    <a:p>
                      <a:pPr algn="ctr"/>
                      <a:r>
                        <a:rPr lang="en-AU" sz="1800" b="0" dirty="0">
                          <a:solidFill>
                            <a:schemeClr val="tx1"/>
                          </a:solidFill>
                          <a:effectLst/>
                        </a:rPr>
                        <a:t>Postmodernism </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algn="ctr"/>
                      <a:r>
                        <a:rPr lang="en-AU" sz="1800" b="0" dirty="0">
                          <a:solidFill>
                            <a:schemeClr val="tx1"/>
                          </a:solidFill>
                          <a:effectLst/>
                        </a:rPr>
                        <a:t>Existentialism</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algn="ctr"/>
                      <a:r>
                        <a:rPr lang="en-AU" sz="1800" b="0" dirty="0">
                          <a:solidFill>
                            <a:schemeClr val="tx1"/>
                          </a:solidFill>
                          <a:effectLst/>
                        </a:rPr>
                        <a:t>Naturalism</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algn="ctr"/>
                      <a:r>
                        <a:rPr lang="en-AU" sz="1800" dirty="0">
                          <a:effectLst/>
                        </a:rPr>
                        <a:t>Deism</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en-AU" sz="1800" dirty="0">
                          <a:effectLst/>
                        </a:rPr>
                        <a:t>Christian Theism</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80685571"/>
                  </a:ext>
                </a:extLst>
              </a:tr>
            </a:tbl>
          </a:graphicData>
        </a:graphic>
      </p:graphicFrame>
      <p:sp>
        <p:nvSpPr>
          <p:cNvPr id="3" name="Rectangle 2">
            <a:extLst>
              <a:ext uri="{FF2B5EF4-FFF2-40B4-BE49-F238E27FC236}">
                <a16:creationId xmlns:a16="http://schemas.microsoft.com/office/drawing/2014/main" id="{647B2F16-08CA-1449-F96F-8E265215DB93}"/>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0B89B37-532F-56A8-6950-7C819647B863}"/>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Worldview</a:t>
            </a:r>
            <a:endParaRPr lang="en-US" dirty="0">
              <a:solidFill>
                <a:schemeClr val="accent2"/>
              </a:solidFill>
              <a:latin typeface="Helvetica" pitchFamily="2" charset="0"/>
            </a:endParaRPr>
          </a:p>
        </p:txBody>
      </p:sp>
      <p:sp>
        <p:nvSpPr>
          <p:cNvPr id="9" name="TextBox 8">
            <a:extLst>
              <a:ext uri="{FF2B5EF4-FFF2-40B4-BE49-F238E27FC236}">
                <a16:creationId xmlns:a16="http://schemas.microsoft.com/office/drawing/2014/main" id="{E115EF12-86FB-6B57-E94D-702826A9E39A}"/>
              </a:ext>
            </a:extLst>
          </p:cNvPr>
          <p:cNvSpPr txBox="1"/>
          <p:nvPr/>
        </p:nvSpPr>
        <p:spPr>
          <a:xfrm>
            <a:off x="1399816" y="1782015"/>
            <a:ext cx="9392367" cy="2554545"/>
          </a:xfrm>
          <a:prstGeom prst="rect">
            <a:avLst/>
          </a:prstGeom>
          <a:noFill/>
        </p:spPr>
        <p:txBody>
          <a:bodyPr wrap="square">
            <a:spAutoFit/>
          </a:bodyPr>
          <a:lstStyle/>
          <a:p>
            <a:pPr marL="450215" indent="-450215"/>
            <a:r>
              <a:rPr lang="en-AU" i="1" dirty="0">
                <a:effectLst/>
                <a:latin typeface="Helvetica" pitchFamily="2" charset="0"/>
                <a:ea typeface="Calibri" panose="020F0502020204030204" pitchFamily="34" charset="0"/>
                <a:cs typeface="Times New Roman" panose="02020603050405020304" pitchFamily="18" charset="0"/>
              </a:rPr>
              <a:t>Secular</a:t>
            </a:r>
            <a:r>
              <a:rPr lang="en-AU" i="1" baseline="-25000" dirty="0">
                <a:effectLst/>
                <a:latin typeface="Helvetica" pitchFamily="2" charset="0"/>
                <a:ea typeface="Calibri" panose="020F0502020204030204" pitchFamily="34" charset="0"/>
                <a:cs typeface="Times New Roman (Body CS)"/>
              </a:rPr>
              <a:t>3</a:t>
            </a:r>
            <a:r>
              <a:rPr lang="en-AU" baseline="-25000" dirty="0">
                <a:effectLst/>
                <a:latin typeface="Helvetica" pitchFamily="2" charset="0"/>
                <a:ea typeface="Calibri" panose="020F0502020204030204" pitchFamily="34" charset="0"/>
                <a:cs typeface="Times New Roman (Body CS)"/>
              </a:rPr>
              <a:t> </a:t>
            </a:r>
            <a:r>
              <a:rPr lang="en-AU" dirty="0">
                <a:effectLst/>
                <a:latin typeface="Helvetica" pitchFamily="2" charset="0"/>
                <a:ea typeface="Calibri" panose="020F0502020204030204" pitchFamily="34" charset="0"/>
                <a:cs typeface="Times New Roman" panose="02020603050405020304" pitchFamily="18" charset="0"/>
              </a:rPr>
              <a:t> </a:t>
            </a:r>
          </a:p>
          <a:p>
            <a:pPr marL="450215" indent="-450215"/>
            <a:r>
              <a:rPr lang="en-AU" sz="1400" dirty="0">
                <a:latin typeface="Helvetica" pitchFamily="2" charset="0"/>
                <a:ea typeface="Calibri" panose="020F0502020204030204" pitchFamily="34" charset="0"/>
                <a:cs typeface="Times New Roman" panose="02020603050405020304" pitchFamily="18" charset="0"/>
              </a:rPr>
              <a:t>A </a:t>
            </a:r>
            <a:r>
              <a:rPr lang="en-AU" sz="1400" dirty="0">
                <a:effectLst/>
                <a:latin typeface="Helvetica" pitchFamily="2" charset="0"/>
                <a:ea typeface="Calibri" panose="020F0502020204030204" pitchFamily="34" charset="0"/>
                <a:cs typeface="Times New Roman" panose="02020603050405020304" pitchFamily="18" charset="0"/>
              </a:rPr>
              <a:t>secular society where religious belief is one option among many options. Within this paradigm a viable choice is no religion at all or rejection of religion or religious affiliation. </a:t>
            </a:r>
          </a:p>
          <a:p>
            <a:pPr marL="450215" indent="-450215"/>
            <a:endParaRPr lang="en-AU" sz="1800" i="1" dirty="0">
              <a:effectLst/>
              <a:latin typeface="Helvetica" pitchFamily="2" charset="0"/>
              <a:ea typeface="Calibri" panose="020F0502020204030204" pitchFamily="34" charset="0"/>
              <a:cs typeface="Times New Roman" panose="02020603050405020304" pitchFamily="18" charset="0"/>
            </a:endParaRPr>
          </a:p>
          <a:p>
            <a:pPr marL="450215" indent="-450215"/>
            <a:r>
              <a:rPr lang="en-AU" sz="1800" i="1" dirty="0">
                <a:effectLst/>
                <a:latin typeface="Helvetica" pitchFamily="2" charset="0"/>
                <a:ea typeface="Calibri" panose="020F0502020204030204" pitchFamily="34" charset="0"/>
                <a:cs typeface="Times New Roman" panose="02020603050405020304" pitchFamily="18" charset="0"/>
              </a:rPr>
              <a:t>Secular</a:t>
            </a:r>
            <a:r>
              <a:rPr lang="en-AU" sz="1800" i="1" baseline="-25000" dirty="0">
                <a:effectLst/>
                <a:latin typeface="Helvetica" pitchFamily="2" charset="0"/>
                <a:ea typeface="Calibri" panose="020F0502020204030204" pitchFamily="34" charset="0"/>
                <a:cs typeface="Times New Roman (Body CS)"/>
              </a:rPr>
              <a:t>2</a:t>
            </a:r>
            <a:r>
              <a:rPr lang="en-AU" sz="1800" dirty="0">
                <a:effectLst/>
                <a:latin typeface="Helvetica" pitchFamily="2" charset="0"/>
                <a:ea typeface="Calibri" panose="020F0502020204030204" pitchFamily="34" charset="0"/>
                <a:cs typeface="Times New Roman" panose="02020603050405020304" pitchFamily="18" charset="0"/>
              </a:rPr>
              <a:t> </a:t>
            </a:r>
            <a:endParaRPr lang="en-AU" dirty="0">
              <a:latin typeface="Helvetica" pitchFamily="2" charset="0"/>
              <a:ea typeface="Calibri" panose="020F0502020204030204" pitchFamily="34" charset="0"/>
              <a:cs typeface="Times New Roman" panose="02020603050405020304" pitchFamily="18" charset="0"/>
            </a:endParaRPr>
          </a:p>
          <a:p>
            <a:pPr marL="450215" indent="-450215"/>
            <a:r>
              <a:rPr lang="en-AU" sz="1400" dirty="0">
                <a:effectLst/>
                <a:latin typeface="Helvetica" pitchFamily="2" charset="0"/>
                <a:ea typeface="Calibri" panose="020F0502020204030204" pitchFamily="34" charset="0"/>
                <a:cs typeface="Times New Roman" panose="02020603050405020304" pitchFamily="18" charset="0"/>
              </a:rPr>
              <a:t>Areligious people, lack of religious beliefs or religious affiliation. An espoused neutral or non-religious stance. </a:t>
            </a:r>
          </a:p>
          <a:p>
            <a:pPr marL="450215" indent="-450215"/>
            <a:endParaRPr lang="en-AU" i="1" dirty="0">
              <a:effectLst/>
              <a:latin typeface="Helvetica" pitchFamily="2" charset="0"/>
              <a:ea typeface="Calibri" panose="020F0502020204030204" pitchFamily="34" charset="0"/>
              <a:cs typeface="Times New Roman" panose="02020603050405020304" pitchFamily="18" charset="0"/>
            </a:endParaRPr>
          </a:p>
          <a:p>
            <a:pPr marL="450215" indent="-450215"/>
            <a:r>
              <a:rPr lang="en-AU" i="1" dirty="0">
                <a:effectLst/>
                <a:latin typeface="Helvetica" pitchFamily="2" charset="0"/>
                <a:ea typeface="Calibri" panose="020F0502020204030204" pitchFamily="34" charset="0"/>
                <a:cs typeface="Times New Roman" panose="02020603050405020304" pitchFamily="18" charset="0"/>
              </a:rPr>
              <a:t>Religious</a:t>
            </a:r>
          </a:p>
          <a:p>
            <a:pPr marL="450215" indent="-450215"/>
            <a:r>
              <a:rPr lang="en-AU" sz="1400" dirty="0">
                <a:effectLst/>
                <a:latin typeface="Helvetica" pitchFamily="2" charset="0"/>
                <a:ea typeface="Calibri" panose="020F0502020204030204" pitchFamily="34" charset="0"/>
                <a:cs typeface="Times New Roman" panose="02020603050405020304" pitchFamily="18" charset="0"/>
              </a:rPr>
              <a:t>Belief in a transcendent reality beyond the immanent order of nature, believing in God and/or being affiliated with a religion or partaking in religious practices. </a:t>
            </a:r>
          </a:p>
        </p:txBody>
      </p:sp>
      <p:sp>
        <p:nvSpPr>
          <p:cNvPr id="11" name="TextBox 10">
            <a:extLst>
              <a:ext uri="{FF2B5EF4-FFF2-40B4-BE49-F238E27FC236}">
                <a16:creationId xmlns:a16="http://schemas.microsoft.com/office/drawing/2014/main" id="{7E6BC11C-888E-3F86-CCE1-89C503F43A16}"/>
              </a:ext>
            </a:extLst>
          </p:cNvPr>
          <p:cNvSpPr txBox="1"/>
          <p:nvPr/>
        </p:nvSpPr>
        <p:spPr>
          <a:xfrm>
            <a:off x="547253" y="6452070"/>
            <a:ext cx="11097491" cy="261610"/>
          </a:xfrm>
          <a:prstGeom prst="rect">
            <a:avLst/>
          </a:prstGeom>
          <a:noFill/>
        </p:spPr>
        <p:txBody>
          <a:bodyPr wrap="square">
            <a:spAutoFit/>
          </a:bodyPr>
          <a:lstStyle/>
          <a:p>
            <a:pPr algn="ctr"/>
            <a:r>
              <a:rPr lang="en-AU" sz="1050" b="0" i="0" dirty="0">
                <a:solidFill>
                  <a:srgbClr val="001D35"/>
                </a:solidFill>
                <a:effectLst/>
                <a:latin typeface="Google Sans"/>
              </a:rPr>
              <a:t>Smith, J. K. A. (2014). How (not) to be secular: reading Charles Taylor. William B. Eerdmans Publishing Company. </a:t>
            </a:r>
            <a:endParaRPr lang="en-US" sz="1050" dirty="0"/>
          </a:p>
        </p:txBody>
      </p:sp>
    </p:spTree>
    <p:extLst>
      <p:ext uri="{BB962C8B-B14F-4D97-AF65-F5344CB8AC3E}">
        <p14:creationId xmlns:p14="http://schemas.microsoft.com/office/powerpoint/2010/main" val="420481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9C5B-6C10-9409-5726-E6BA06BCDEFF}"/>
            </a:ext>
          </a:extLst>
        </p:cNvPr>
        <p:cNvGrpSpPr/>
        <p:nvPr/>
      </p:nvGrpSpPr>
      <p:grpSpPr>
        <a:xfrm>
          <a:off x="0" y="0"/>
          <a:ext cx="0" cy="0"/>
          <a:chOff x="0" y="0"/>
          <a:chExt cx="0" cy="0"/>
        </a:xfrm>
      </p:grpSpPr>
      <p:pic>
        <p:nvPicPr>
          <p:cNvPr id="29" name="Graphic 95" descr="User">
            <a:extLst>
              <a:ext uri="{FF2B5EF4-FFF2-40B4-BE49-F238E27FC236}">
                <a16:creationId xmlns:a16="http://schemas.microsoft.com/office/drawing/2014/main" id="{E6C03CC6-B3B3-60A2-3815-46CF7D5EDC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5781" y="4109149"/>
            <a:ext cx="340614" cy="403644"/>
          </a:xfrm>
          <a:prstGeom prst="rect">
            <a:avLst/>
          </a:prstGeom>
        </p:spPr>
      </p:pic>
      <p:pic>
        <p:nvPicPr>
          <p:cNvPr id="34" name="Graphic 100" descr="User">
            <a:extLst>
              <a:ext uri="{FF2B5EF4-FFF2-40B4-BE49-F238E27FC236}">
                <a16:creationId xmlns:a16="http://schemas.microsoft.com/office/drawing/2014/main" id="{66F53B32-7988-6C8B-D9D0-0C2E4A97BB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0905" y="2724276"/>
            <a:ext cx="340614" cy="403644"/>
          </a:xfrm>
          <a:prstGeom prst="rect">
            <a:avLst/>
          </a:prstGeom>
        </p:spPr>
      </p:pic>
      <p:pic>
        <p:nvPicPr>
          <p:cNvPr id="37" name="Graphic 103" descr="User">
            <a:extLst>
              <a:ext uri="{FF2B5EF4-FFF2-40B4-BE49-F238E27FC236}">
                <a16:creationId xmlns:a16="http://schemas.microsoft.com/office/drawing/2014/main" id="{6F13B76F-533D-494A-B752-834EC585C0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9655" y="2724276"/>
            <a:ext cx="340614" cy="403644"/>
          </a:xfrm>
          <a:prstGeom prst="rect">
            <a:avLst/>
          </a:prstGeom>
        </p:spPr>
      </p:pic>
      <p:sp>
        <p:nvSpPr>
          <p:cNvPr id="59" name="TextBox 58">
            <a:extLst>
              <a:ext uri="{FF2B5EF4-FFF2-40B4-BE49-F238E27FC236}">
                <a16:creationId xmlns:a16="http://schemas.microsoft.com/office/drawing/2014/main" id="{AB1CE94F-8124-9F61-3133-738F675AA0C1}"/>
              </a:ext>
            </a:extLst>
          </p:cNvPr>
          <p:cNvSpPr txBox="1"/>
          <p:nvPr/>
        </p:nvSpPr>
        <p:spPr>
          <a:xfrm>
            <a:off x="1077163" y="1884551"/>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Low sharers</a:t>
            </a:r>
            <a:endParaRPr lang="en-US" dirty="0"/>
          </a:p>
        </p:txBody>
      </p:sp>
      <p:sp>
        <p:nvSpPr>
          <p:cNvPr id="60" name="TextBox 59">
            <a:extLst>
              <a:ext uri="{FF2B5EF4-FFF2-40B4-BE49-F238E27FC236}">
                <a16:creationId xmlns:a16="http://schemas.microsoft.com/office/drawing/2014/main" id="{829AFE40-D070-F9EA-6AA6-2436154678D8}"/>
              </a:ext>
            </a:extLst>
          </p:cNvPr>
          <p:cNvSpPr txBox="1"/>
          <p:nvPr/>
        </p:nvSpPr>
        <p:spPr>
          <a:xfrm>
            <a:off x="5203806" y="1894975"/>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Mediated sharers</a:t>
            </a:r>
            <a:endParaRPr lang="en-US" dirty="0"/>
          </a:p>
        </p:txBody>
      </p:sp>
      <p:sp>
        <p:nvSpPr>
          <p:cNvPr id="61" name="TextBox 60">
            <a:extLst>
              <a:ext uri="{FF2B5EF4-FFF2-40B4-BE49-F238E27FC236}">
                <a16:creationId xmlns:a16="http://schemas.microsoft.com/office/drawing/2014/main" id="{F01919AD-4A2A-9391-2B30-4F50F4178B81}"/>
              </a:ext>
            </a:extLst>
          </p:cNvPr>
          <p:cNvSpPr txBox="1"/>
          <p:nvPr/>
        </p:nvSpPr>
        <p:spPr>
          <a:xfrm>
            <a:off x="9793941" y="1884551"/>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High sharers</a:t>
            </a:r>
            <a:endParaRPr lang="en-US" dirty="0"/>
          </a:p>
        </p:txBody>
      </p:sp>
      <p:pic>
        <p:nvPicPr>
          <p:cNvPr id="82" name="Graphic 84" descr="User">
            <a:extLst>
              <a:ext uri="{FF2B5EF4-FFF2-40B4-BE49-F238E27FC236}">
                <a16:creationId xmlns:a16="http://schemas.microsoft.com/office/drawing/2014/main" id="{9524825A-B841-00CE-FF32-3CF6D61A61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8429" y="2579504"/>
            <a:ext cx="337001" cy="404801"/>
          </a:xfrm>
          <a:prstGeom prst="rect">
            <a:avLst/>
          </a:prstGeom>
        </p:spPr>
      </p:pic>
      <p:pic>
        <p:nvPicPr>
          <p:cNvPr id="88" name="Graphic 90" descr="User">
            <a:extLst>
              <a:ext uri="{FF2B5EF4-FFF2-40B4-BE49-F238E27FC236}">
                <a16:creationId xmlns:a16="http://schemas.microsoft.com/office/drawing/2014/main" id="{0895E372-CD7D-1909-00C0-5FE9CE95938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7245" y="4107992"/>
            <a:ext cx="337001" cy="404801"/>
          </a:xfrm>
          <a:prstGeom prst="rect">
            <a:avLst/>
          </a:prstGeom>
        </p:spPr>
      </p:pic>
      <p:pic>
        <p:nvPicPr>
          <p:cNvPr id="92" name="Graphic 94" descr="User">
            <a:extLst>
              <a:ext uri="{FF2B5EF4-FFF2-40B4-BE49-F238E27FC236}">
                <a16:creationId xmlns:a16="http://schemas.microsoft.com/office/drawing/2014/main" id="{C4F9447E-550C-B030-F71C-26780057D49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25461" y="2579504"/>
            <a:ext cx="337001" cy="404801"/>
          </a:xfrm>
          <a:prstGeom prst="rect">
            <a:avLst/>
          </a:prstGeom>
        </p:spPr>
      </p:pic>
      <p:sp>
        <p:nvSpPr>
          <p:cNvPr id="104" name="TextBox 103">
            <a:extLst>
              <a:ext uri="{FF2B5EF4-FFF2-40B4-BE49-F238E27FC236}">
                <a16:creationId xmlns:a16="http://schemas.microsoft.com/office/drawing/2014/main" id="{A7AAB918-A567-11CF-9553-8FBADDDB4B8D}"/>
              </a:ext>
            </a:extLst>
          </p:cNvPr>
          <p:cNvSpPr txBox="1"/>
          <p:nvPr/>
        </p:nvSpPr>
        <p:spPr>
          <a:xfrm>
            <a:off x="9244221" y="3127920"/>
            <a:ext cx="2573481" cy="369332"/>
          </a:xfrm>
          <a:prstGeom prst="rect">
            <a:avLst/>
          </a:prstGeom>
          <a:noFill/>
        </p:spPr>
        <p:txBody>
          <a:bodyPr wrap="square">
            <a:spAutoFit/>
          </a:bodyPr>
          <a:lstStyle/>
          <a:p>
            <a:pPr algn="ctr"/>
            <a:r>
              <a:rPr lang="en-AU" sz="1800" dirty="0">
                <a:effectLst/>
                <a:latin typeface="Helvetica" pitchFamily="2" charset="0"/>
              </a:rPr>
              <a:t>Christian</a:t>
            </a:r>
            <a:r>
              <a:rPr lang="en-AU" sz="1800" dirty="0">
                <a:effectLst/>
              </a:rPr>
              <a:t> Theism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TextBox 105">
            <a:extLst>
              <a:ext uri="{FF2B5EF4-FFF2-40B4-BE49-F238E27FC236}">
                <a16:creationId xmlns:a16="http://schemas.microsoft.com/office/drawing/2014/main" id="{AC49C015-D887-DC4A-C6D3-B23E80FBDF04}"/>
              </a:ext>
            </a:extLst>
          </p:cNvPr>
          <p:cNvSpPr txBox="1"/>
          <p:nvPr/>
        </p:nvSpPr>
        <p:spPr>
          <a:xfrm>
            <a:off x="9519080" y="4671397"/>
            <a:ext cx="2023761" cy="646331"/>
          </a:xfrm>
          <a:prstGeom prst="rect">
            <a:avLst/>
          </a:prstGeom>
          <a:noFill/>
        </p:spPr>
        <p:txBody>
          <a:bodyPr wrap="square">
            <a:spAutoFit/>
          </a:bodyPr>
          <a:lstStyle/>
          <a:p>
            <a:pPr algn="ctr"/>
            <a:r>
              <a:rPr lang="en-AU" sz="1800" dirty="0">
                <a:effectLst/>
                <a:latin typeface="Helvetica" pitchFamily="2" charset="0"/>
              </a:rPr>
              <a:t>Religious Deism</a:t>
            </a:r>
          </a:p>
          <a:p>
            <a:pPr algn="ctr"/>
            <a:r>
              <a:rPr lang="en-AU" sz="1800" dirty="0">
                <a:effectLst/>
                <a:latin typeface="Helvetica" pitchFamily="2" charset="0"/>
              </a:rPr>
              <a:t>Naturalism</a:t>
            </a:r>
            <a:endParaRPr lang="en-AU" sz="1800" dirty="0">
              <a:effectLst/>
              <a:latin typeface="Helvetica" pitchFamily="2" charset="0"/>
              <a:ea typeface="Calibri" panose="020F0502020204030204" pitchFamily="34" charset="0"/>
              <a:cs typeface="Times New Roman" panose="02020603050405020304" pitchFamily="18" charset="0"/>
            </a:endParaRPr>
          </a:p>
        </p:txBody>
      </p:sp>
      <p:sp>
        <p:nvSpPr>
          <p:cNvPr id="108" name="TextBox 107">
            <a:extLst>
              <a:ext uri="{FF2B5EF4-FFF2-40B4-BE49-F238E27FC236}">
                <a16:creationId xmlns:a16="http://schemas.microsoft.com/office/drawing/2014/main" id="{18E46132-949D-6AB0-DA9D-E61469E339CB}"/>
              </a:ext>
            </a:extLst>
          </p:cNvPr>
          <p:cNvSpPr txBox="1"/>
          <p:nvPr/>
        </p:nvSpPr>
        <p:spPr>
          <a:xfrm>
            <a:off x="5271923" y="3127920"/>
            <a:ext cx="1839191" cy="369332"/>
          </a:xfrm>
          <a:prstGeom prst="rect">
            <a:avLst/>
          </a:prstGeom>
          <a:noFill/>
        </p:spPr>
        <p:txBody>
          <a:bodyPr wrap="square">
            <a:spAutoFit/>
          </a:bodyPr>
          <a:lstStyle/>
          <a:p>
            <a:pPr algn="ctr"/>
            <a:r>
              <a:rPr lang="en-AU" sz="1800" dirty="0">
                <a:effectLst/>
                <a:latin typeface="Helvetica" pitchFamily="2" charset="0"/>
              </a:rPr>
              <a:t>Existentialism</a:t>
            </a:r>
            <a:endParaRPr lang="en-US" dirty="0">
              <a:latin typeface="Helvetica" pitchFamily="2" charset="0"/>
            </a:endParaRPr>
          </a:p>
        </p:txBody>
      </p:sp>
      <p:sp>
        <p:nvSpPr>
          <p:cNvPr id="110" name="TextBox 109">
            <a:extLst>
              <a:ext uri="{FF2B5EF4-FFF2-40B4-BE49-F238E27FC236}">
                <a16:creationId xmlns:a16="http://schemas.microsoft.com/office/drawing/2014/main" id="{08B7B6B1-DA7B-E200-6E42-E3F4C1CF30A2}"/>
              </a:ext>
            </a:extLst>
          </p:cNvPr>
          <p:cNvSpPr txBox="1"/>
          <p:nvPr/>
        </p:nvSpPr>
        <p:spPr>
          <a:xfrm>
            <a:off x="5101062" y="3477312"/>
            <a:ext cx="2010052" cy="369332"/>
          </a:xfrm>
          <a:prstGeom prst="rect">
            <a:avLst/>
          </a:prstGeom>
          <a:noFill/>
        </p:spPr>
        <p:txBody>
          <a:bodyPr wrap="square">
            <a:spAutoFit/>
          </a:bodyPr>
          <a:lstStyle/>
          <a:p>
            <a:pPr algn="ctr"/>
            <a:r>
              <a:rPr lang="en-AU" sz="1800" dirty="0">
                <a:effectLst/>
                <a:latin typeface="Helvetica" pitchFamily="2" charset="0"/>
              </a:rPr>
              <a:t>Religious Deism</a:t>
            </a:r>
          </a:p>
        </p:txBody>
      </p:sp>
      <p:sp>
        <p:nvSpPr>
          <p:cNvPr id="111" name="TextBox 110">
            <a:extLst>
              <a:ext uri="{FF2B5EF4-FFF2-40B4-BE49-F238E27FC236}">
                <a16:creationId xmlns:a16="http://schemas.microsoft.com/office/drawing/2014/main" id="{4A58D9F9-5CDB-4120-FA8F-D67BA56E45BA}"/>
              </a:ext>
            </a:extLst>
          </p:cNvPr>
          <p:cNvSpPr txBox="1"/>
          <p:nvPr/>
        </p:nvSpPr>
        <p:spPr>
          <a:xfrm>
            <a:off x="5173418" y="4910280"/>
            <a:ext cx="2023761" cy="646331"/>
          </a:xfrm>
          <a:prstGeom prst="rect">
            <a:avLst/>
          </a:prstGeom>
          <a:noFill/>
        </p:spPr>
        <p:txBody>
          <a:bodyPr wrap="square">
            <a:spAutoFit/>
          </a:bodyPr>
          <a:lstStyle/>
          <a:p>
            <a:pPr algn="ctr"/>
            <a:r>
              <a:rPr lang="en-AU" sz="1800" dirty="0">
                <a:effectLst/>
              </a:rPr>
              <a:t>Religious Deism</a:t>
            </a:r>
          </a:p>
          <a:p>
            <a:pPr algn="ctr"/>
            <a:r>
              <a:rPr lang="en-AU" sz="1800" dirty="0">
                <a:effectLst/>
                <a:latin typeface="Helvetica" pitchFamily="2" charset="0"/>
              </a:rPr>
              <a:t>Naturalism</a:t>
            </a:r>
            <a:endParaRPr lang="en-AU" sz="1800" dirty="0">
              <a:effectLst/>
              <a:latin typeface="Helvetica" pitchFamily="2" charset="0"/>
              <a:ea typeface="Calibri" panose="020F0502020204030204" pitchFamily="34" charset="0"/>
              <a:cs typeface="Times New Roman" panose="02020603050405020304" pitchFamily="18" charset="0"/>
            </a:endParaRPr>
          </a:p>
        </p:txBody>
      </p:sp>
      <p:sp>
        <p:nvSpPr>
          <p:cNvPr id="112" name="TextBox 111">
            <a:extLst>
              <a:ext uri="{FF2B5EF4-FFF2-40B4-BE49-F238E27FC236}">
                <a16:creationId xmlns:a16="http://schemas.microsoft.com/office/drawing/2014/main" id="{548C3D0B-C062-29D4-D6A9-B7ED883684F6}"/>
              </a:ext>
            </a:extLst>
          </p:cNvPr>
          <p:cNvSpPr txBox="1"/>
          <p:nvPr/>
        </p:nvSpPr>
        <p:spPr>
          <a:xfrm>
            <a:off x="5356798" y="5538218"/>
            <a:ext cx="1839191" cy="369332"/>
          </a:xfrm>
          <a:prstGeom prst="rect">
            <a:avLst/>
          </a:prstGeom>
          <a:noFill/>
        </p:spPr>
        <p:txBody>
          <a:bodyPr wrap="square">
            <a:spAutoFit/>
          </a:bodyPr>
          <a:lstStyle/>
          <a:p>
            <a:pPr algn="ctr"/>
            <a:r>
              <a:rPr lang="en-AU" sz="1800" dirty="0">
                <a:effectLst/>
                <a:latin typeface="Helvetica" pitchFamily="2" charset="0"/>
              </a:rPr>
              <a:t>Existentialism</a:t>
            </a:r>
            <a:endParaRPr lang="en-US" dirty="0">
              <a:latin typeface="Helvetica" pitchFamily="2" charset="0"/>
            </a:endParaRPr>
          </a:p>
        </p:txBody>
      </p:sp>
      <p:sp>
        <p:nvSpPr>
          <p:cNvPr id="113" name="TextBox 112">
            <a:extLst>
              <a:ext uri="{FF2B5EF4-FFF2-40B4-BE49-F238E27FC236}">
                <a16:creationId xmlns:a16="http://schemas.microsoft.com/office/drawing/2014/main" id="{94FB5371-3FB8-949F-361F-13C655331EE6}"/>
              </a:ext>
            </a:extLst>
          </p:cNvPr>
          <p:cNvSpPr txBox="1"/>
          <p:nvPr/>
        </p:nvSpPr>
        <p:spPr>
          <a:xfrm>
            <a:off x="4862891" y="4573882"/>
            <a:ext cx="2573481" cy="369332"/>
          </a:xfrm>
          <a:prstGeom prst="rect">
            <a:avLst/>
          </a:prstGeom>
          <a:noFill/>
        </p:spPr>
        <p:txBody>
          <a:bodyPr wrap="square">
            <a:spAutoFit/>
          </a:bodyPr>
          <a:lstStyle/>
          <a:p>
            <a:pPr algn="ctr"/>
            <a:r>
              <a:rPr lang="en-AU" sz="1800" dirty="0">
                <a:effectLst/>
                <a:latin typeface="Helvetica" pitchFamily="2" charset="0"/>
              </a:rPr>
              <a:t>Christian</a:t>
            </a:r>
            <a:r>
              <a:rPr lang="en-AU" sz="1800" dirty="0">
                <a:effectLst/>
              </a:rPr>
              <a:t> Theism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839D3735-FBED-D6EE-AD82-A516FF1CB24E}"/>
              </a:ext>
            </a:extLst>
          </p:cNvPr>
          <p:cNvSpPr txBox="1"/>
          <p:nvPr/>
        </p:nvSpPr>
        <p:spPr>
          <a:xfrm>
            <a:off x="5169755" y="5880933"/>
            <a:ext cx="2213276" cy="369332"/>
          </a:xfrm>
          <a:prstGeom prst="rect">
            <a:avLst/>
          </a:prstGeom>
          <a:noFill/>
        </p:spPr>
        <p:txBody>
          <a:bodyPr wrap="square">
            <a:spAutoFit/>
          </a:bodyPr>
          <a:lstStyle/>
          <a:p>
            <a:pPr algn="ctr"/>
            <a:r>
              <a:rPr lang="en-AU" sz="1800" dirty="0">
                <a:effectLst/>
                <a:latin typeface="Helvetica" pitchFamily="2" charset="0"/>
              </a:rPr>
              <a:t>Post Modernism</a:t>
            </a:r>
            <a:endParaRPr lang="en-AU" sz="1800" dirty="0">
              <a:effectLst/>
              <a:latin typeface="Helvetica" pitchFamily="2" charset="0"/>
              <a:ea typeface="Calibri" panose="020F0502020204030204" pitchFamily="34" charset="0"/>
              <a:cs typeface="Times New Roman" panose="02020603050405020304" pitchFamily="18" charset="0"/>
            </a:endParaRPr>
          </a:p>
        </p:txBody>
      </p:sp>
      <p:sp>
        <p:nvSpPr>
          <p:cNvPr id="116" name="TextBox 115">
            <a:extLst>
              <a:ext uri="{FF2B5EF4-FFF2-40B4-BE49-F238E27FC236}">
                <a16:creationId xmlns:a16="http://schemas.microsoft.com/office/drawing/2014/main" id="{5540091D-0D6F-ED66-C38E-B1B256F11699}"/>
              </a:ext>
            </a:extLst>
          </p:cNvPr>
          <p:cNvSpPr txBox="1"/>
          <p:nvPr/>
        </p:nvSpPr>
        <p:spPr>
          <a:xfrm>
            <a:off x="760366" y="3127920"/>
            <a:ext cx="1839191" cy="369332"/>
          </a:xfrm>
          <a:prstGeom prst="rect">
            <a:avLst/>
          </a:prstGeom>
          <a:noFill/>
        </p:spPr>
        <p:txBody>
          <a:bodyPr wrap="square">
            <a:spAutoFit/>
          </a:bodyPr>
          <a:lstStyle/>
          <a:p>
            <a:pPr algn="ctr"/>
            <a:r>
              <a:rPr lang="en-AU" sz="1800" dirty="0">
                <a:effectLst/>
                <a:latin typeface="Helvetica" pitchFamily="2" charset="0"/>
              </a:rPr>
              <a:t>Existentialism</a:t>
            </a:r>
            <a:endParaRPr lang="en-US" dirty="0">
              <a:latin typeface="Helvetica" pitchFamily="2" charset="0"/>
            </a:endParaRPr>
          </a:p>
        </p:txBody>
      </p:sp>
      <p:sp>
        <p:nvSpPr>
          <p:cNvPr id="118" name="TextBox 117">
            <a:extLst>
              <a:ext uri="{FF2B5EF4-FFF2-40B4-BE49-F238E27FC236}">
                <a16:creationId xmlns:a16="http://schemas.microsoft.com/office/drawing/2014/main" id="{43AC9354-B5C5-0118-053B-0E0942A50000}"/>
              </a:ext>
            </a:extLst>
          </p:cNvPr>
          <p:cNvSpPr txBox="1"/>
          <p:nvPr/>
        </p:nvSpPr>
        <p:spPr>
          <a:xfrm>
            <a:off x="428220" y="3497252"/>
            <a:ext cx="2281393" cy="369332"/>
          </a:xfrm>
          <a:prstGeom prst="rect">
            <a:avLst/>
          </a:prstGeom>
          <a:noFill/>
        </p:spPr>
        <p:txBody>
          <a:bodyPr wrap="square">
            <a:spAutoFit/>
          </a:bodyPr>
          <a:lstStyle/>
          <a:p>
            <a:pPr algn="ctr"/>
            <a:r>
              <a:rPr lang="en-AU" sz="1800" dirty="0">
                <a:effectLst/>
                <a:latin typeface="Helvetica" pitchFamily="2" charset="0"/>
              </a:rPr>
              <a:t>Naturalism</a:t>
            </a:r>
            <a:endParaRPr lang="en-AU" sz="1800" dirty="0">
              <a:effectLst/>
              <a:latin typeface="Helvetica" pitchFamily="2" charset="0"/>
              <a:ea typeface="Calibri" panose="020F0502020204030204" pitchFamily="34" charset="0"/>
              <a:cs typeface="Times New Roman" panose="02020603050405020304" pitchFamily="18" charset="0"/>
            </a:endParaRPr>
          </a:p>
        </p:txBody>
      </p:sp>
      <p:sp>
        <p:nvSpPr>
          <p:cNvPr id="119" name="TextBox 118">
            <a:extLst>
              <a:ext uri="{FF2B5EF4-FFF2-40B4-BE49-F238E27FC236}">
                <a16:creationId xmlns:a16="http://schemas.microsoft.com/office/drawing/2014/main" id="{79518C2D-1652-E044-2DCD-224EA870B9F6}"/>
              </a:ext>
            </a:extLst>
          </p:cNvPr>
          <p:cNvSpPr txBox="1"/>
          <p:nvPr/>
        </p:nvSpPr>
        <p:spPr>
          <a:xfrm>
            <a:off x="573323" y="3900896"/>
            <a:ext cx="2213276" cy="369332"/>
          </a:xfrm>
          <a:prstGeom prst="rect">
            <a:avLst/>
          </a:prstGeom>
          <a:noFill/>
        </p:spPr>
        <p:txBody>
          <a:bodyPr wrap="square">
            <a:spAutoFit/>
          </a:bodyPr>
          <a:lstStyle/>
          <a:p>
            <a:pPr algn="ctr"/>
            <a:r>
              <a:rPr lang="en-AU" sz="1800" dirty="0">
                <a:effectLst/>
                <a:latin typeface="Helvetica" pitchFamily="2" charset="0"/>
              </a:rPr>
              <a:t>Post Modernism</a:t>
            </a:r>
            <a:endParaRPr lang="en-AU" sz="1800" dirty="0">
              <a:effectLst/>
              <a:latin typeface="Helvetica" pitchFamily="2" charset="0"/>
              <a:ea typeface="Calibri" panose="020F0502020204030204" pitchFamily="34" charset="0"/>
              <a:cs typeface="Times New Roman" panose="02020603050405020304" pitchFamily="18" charset="0"/>
            </a:endParaRPr>
          </a:p>
        </p:txBody>
      </p:sp>
      <p:sp>
        <p:nvSpPr>
          <p:cNvPr id="120" name="Rectangle 119">
            <a:extLst>
              <a:ext uri="{FF2B5EF4-FFF2-40B4-BE49-F238E27FC236}">
                <a16:creationId xmlns:a16="http://schemas.microsoft.com/office/drawing/2014/main" id="{F6BC682E-DE2F-8C3C-886F-1CEFFE2A1EC4}"/>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itle 1">
            <a:extLst>
              <a:ext uri="{FF2B5EF4-FFF2-40B4-BE49-F238E27FC236}">
                <a16:creationId xmlns:a16="http://schemas.microsoft.com/office/drawing/2014/main" id="{F46DE218-4653-4977-8D5B-8EB0EBC3859E}"/>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Worldview &amp; Sharing behaviours</a:t>
            </a:r>
            <a:endParaRPr lang="en-US" dirty="0">
              <a:solidFill>
                <a:schemeClr val="accent2"/>
              </a:solidFill>
              <a:latin typeface="Helvetica" pitchFamily="2" charset="0"/>
            </a:endParaRPr>
          </a:p>
        </p:txBody>
      </p:sp>
      <p:sp>
        <p:nvSpPr>
          <p:cNvPr id="122" name="Oval 121">
            <a:extLst>
              <a:ext uri="{FF2B5EF4-FFF2-40B4-BE49-F238E27FC236}">
                <a16:creationId xmlns:a16="http://schemas.microsoft.com/office/drawing/2014/main" id="{3E1E94E1-4D72-A2CC-6F75-7291E886CBF4}"/>
              </a:ext>
            </a:extLst>
          </p:cNvPr>
          <p:cNvSpPr/>
          <p:nvPr/>
        </p:nvSpPr>
        <p:spPr>
          <a:xfrm>
            <a:off x="9365721" y="2382243"/>
            <a:ext cx="2398059" cy="1429035"/>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260C2C2-7F1B-6AC5-988A-E8292DCB5FD5}"/>
              </a:ext>
            </a:extLst>
          </p:cNvPr>
          <p:cNvSpPr/>
          <p:nvPr/>
        </p:nvSpPr>
        <p:spPr>
          <a:xfrm>
            <a:off x="4819347" y="3991533"/>
            <a:ext cx="2573481" cy="1189263"/>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41C45BE-8132-98B8-2623-1C789A44D592}"/>
              </a:ext>
            </a:extLst>
          </p:cNvPr>
          <p:cNvSpPr txBox="1"/>
          <p:nvPr/>
        </p:nvSpPr>
        <p:spPr>
          <a:xfrm>
            <a:off x="760366" y="5180796"/>
            <a:ext cx="2398059" cy="369332"/>
          </a:xfrm>
          <a:prstGeom prst="rect">
            <a:avLst/>
          </a:prstGeom>
          <a:noFill/>
        </p:spPr>
        <p:txBody>
          <a:bodyPr wrap="square">
            <a:spAutoFit/>
          </a:bodyPr>
          <a:lstStyle/>
          <a:p>
            <a:pPr algn="ctr">
              <a:spcAft>
                <a:spcPts val="600"/>
              </a:spcAft>
            </a:pPr>
            <a:r>
              <a:rPr lang="en-US" b="1" dirty="0">
                <a:solidFill>
                  <a:schemeClr val="accent4"/>
                </a:solidFill>
                <a:latin typeface="Helvetica" pitchFamily="2" charset="0"/>
              </a:rPr>
              <a:t>Espoused Neutrality</a:t>
            </a:r>
            <a:endParaRPr lang="en-US" b="1" dirty="0">
              <a:solidFill>
                <a:schemeClr val="accent4"/>
              </a:solidFill>
            </a:endParaRPr>
          </a:p>
        </p:txBody>
      </p:sp>
      <p:sp>
        <p:nvSpPr>
          <p:cNvPr id="125" name="TextBox 124">
            <a:extLst>
              <a:ext uri="{FF2B5EF4-FFF2-40B4-BE49-F238E27FC236}">
                <a16:creationId xmlns:a16="http://schemas.microsoft.com/office/drawing/2014/main" id="{B7EB2131-57E2-1A9A-57FF-804D38D43A69}"/>
              </a:ext>
            </a:extLst>
          </p:cNvPr>
          <p:cNvSpPr txBox="1"/>
          <p:nvPr/>
        </p:nvSpPr>
        <p:spPr>
          <a:xfrm>
            <a:off x="9519080" y="5696267"/>
            <a:ext cx="2398059" cy="369332"/>
          </a:xfrm>
          <a:prstGeom prst="rect">
            <a:avLst/>
          </a:prstGeom>
          <a:noFill/>
        </p:spPr>
        <p:txBody>
          <a:bodyPr wrap="square">
            <a:spAutoFit/>
          </a:bodyPr>
          <a:lstStyle/>
          <a:p>
            <a:pPr algn="ctr">
              <a:spcAft>
                <a:spcPts val="600"/>
              </a:spcAft>
            </a:pPr>
            <a:r>
              <a:rPr lang="en-US" b="1" dirty="0">
                <a:solidFill>
                  <a:schemeClr val="accent4"/>
                </a:solidFill>
                <a:latin typeface="Helvetica" pitchFamily="2" charset="0"/>
              </a:rPr>
              <a:t>Guidance</a:t>
            </a:r>
            <a:endParaRPr lang="en-US" b="1" dirty="0">
              <a:solidFill>
                <a:schemeClr val="accent4"/>
              </a:solidFill>
            </a:endParaRPr>
          </a:p>
        </p:txBody>
      </p:sp>
    </p:spTree>
    <p:extLst>
      <p:ext uri="{BB962C8B-B14F-4D97-AF65-F5344CB8AC3E}">
        <p14:creationId xmlns:p14="http://schemas.microsoft.com/office/powerpoint/2010/main" val="22930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BD26-581B-E19C-E059-0CF5F55D12C2}"/>
            </a:ext>
          </a:extLst>
        </p:cNvPr>
        <p:cNvGrpSpPr/>
        <p:nvPr/>
      </p:nvGrpSpPr>
      <p:grpSpPr>
        <a:xfrm>
          <a:off x="0" y="0"/>
          <a:ext cx="0" cy="0"/>
          <a:chOff x="0" y="0"/>
          <a:chExt cx="0" cy="0"/>
        </a:xfrm>
      </p:grpSpPr>
      <p:pic>
        <p:nvPicPr>
          <p:cNvPr id="29" name="Graphic 95" descr="User">
            <a:extLst>
              <a:ext uri="{FF2B5EF4-FFF2-40B4-BE49-F238E27FC236}">
                <a16:creationId xmlns:a16="http://schemas.microsoft.com/office/drawing/2014/main" id="{EFBD6477-228E-4727-8A82-1BC3EF0856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596" y="3034054"/>
            <a:ext cx="340614" cy="403644"/>
          </a:xfrm>
          <a:prstGeom prst="rect">
            <a:avLst/>
          </a:prstGeom>
        </p:spPr>
      </p:pic>
      <p:pic>
        <p:nvPicPr>
          <p:cNvPr id="37" name="Graphic 103" descr="User">
            <a:extLst>
              <a:ext uri="{FF2B5EF4-FFF2-40B4-BE49-F238E27FC236}">
                <a16:creationId xmlns:a16="http://schemas.microsoft.com/office/drawing/2014/main" id="{156E6196-6AD3-4F64-3FA1-E9806ABDE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596" y="4790638"/>
            <a:ext cx="340614" cy="403644"/>
          </a:xfrm>
          <a:prstGeom prst="rect">
            <a:avLst/>
          </a:prstGeom>
        </p:spPr>
      </p:pic>
      <p:pic>
        <p:nvPicPr>
          <p:cNvPr id="92" name="Graphic 94" descr="User">
            <a:extLst>
              <a:ext uri="{FF2B5EF4-FFF2-40B4-BE49-F238E27FC236}">
                <a16:creationId xmlns:a16="http://schemas.microsoft.com/office/drawing/2014/main" id="{FF6DABCE-3456-1E26-2458-F1CAC568B2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596" y="2020884"/>
            <a:ext cx="337001" cy="404801"/>
          </a:xfrm>
          <a:prstGeom prst="rect">
            <a:avLst/>
          </a:prstGeom>
        </p:spPr>
      </p:pic>
      <p:sp>
        <p:nvSpPr>
          <p:cNvPr id="120" name="Rectangle 119">
            <a:extLst>
              <a:ext uri="{FF2B5EF4-FFF2-40B4-BE49-F238E27FC236}">
                <a16:creationId xmlns:a16="http://schemas.microsoft.com/office/drawing/2014/main" id="{39C94E9B-A46E-16FF-7454-243CF21306C6}"/>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itle 1">
            <a:extLst>
              <a:ext uri="{FF2B5EF4-FFF2-40B4-BE49-F238E27FC236}">
                <a16:creationId xmlns:a16="http://schemas.microsoft.com/office/drawing/2014/main" id="{7048DF38-8BE1-1F7C-D660-6AC1C12482BF}"/>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Quotes</a:t>
            </a:r>
            <a:endParaRPr lang="en-US" dirty="0">
              <a:solidFill>
                <a:schemeClr val="accent2"/>
              </a:solidFill>
              <a:latin typeface="Helvetica" pitchFamily="2" charset="0"/>
            </a:endParaRPr>
          </a:p>
        </p:txBody>
      </p:sp>
      <p:sp>
        <p:nvSpPr>
          <p:cNvPr id="3" name="TextBox 2">
            <a:extLst>
              <a:ext uri="{FF2B5EF4-FFF2-40B4-BE49-F238E27FC236}">
                <a16:creationId xmlns:a16="http://schemas.microsoft.com/office/drawing/2014/main" id="{526CD3C2-DB96-4BC5-9110-B71038C52342}"/>
              </a:ext>
            </a:extLst>
          </p:cNvPr>
          <p:cNvSpPr txBox="1"/>
          <p:nvPr/>
        </p:nvSpPr>
        <p:spPr>
          <a:xfrm>
            <a:off x="1028110" y="2102520"/>
            <a:ext cx="9930319" cy="646331"/>
          </a:xfrm>
          <a:prstGeom prst="rect">
            <a:avLst/>
          </a:prstGeom>
          <a:noFill/>
        </p:spPr>
        <p:txBody>
          <a:bodyPr wrap="square">
            <a:spAutoFit/>
          </a:bodyPr>
          <a:lstStyle/>
          <a:p>
            <a:r>
              <a:rPr lang="en-AU" i="1" dirty="0">
                <a:effectLst/>
                <a:latin typeface="Helvetica" pitchFamily="2" charset="0"/>
              </a:rPr>
              <a:t>“I had to tread very carefully, and I’d say stuff like, this is just, these are just my beliefs, don't have to be your beliefs, and I'd start the sentence with that.”</a:t>
            </a:r>
          </a:p>
        </p:txBody>
      </p:sp>
      <p:sp>
        <p:nvSpPr>
          <p:cNvPr id="5" name="TextBox 4">
            <a:extLst>
              <a:ext uri="{FF2B5EF4-FFF2-40B4-BE49-F238E27FC236}">
                <a16:creationId xmlns:a16="http://schemas.microsoft.com/office/drawing/2014/main" id="{7EAA04E0-1F4E-11FB-0980-EA1C44C64447}"/>
              </a:ext>
            </a:extLst>
          </p:cNvPr>
          <p:cNvSpPr txBox="1"/>
          <p:nvPr/>
        </p:nvSpPr>
        <p:spPr>
          <a:xfrm>
            <a:off x="1028110" y="4796585"/>
            <a:ext cx="9930319" cy="923330"/>
          </a:xfrm>
          <a:prstGeom prst="rect">
            <a:avLst/>
          </a:prstGeom>
          <a:noFill/>
        </p:spPr>
        <p:txBody>
          <a:bodyPr wrap="square">
            <a:spAutoFit/>
          </a:bodyPr>
          <a:lstStyle/>
          <a:p>
            <a:r>
              <a:rPr lang="en-AU" i="1" dirty="0">
                <a:effectLst/>
                <a:latin typeface="Helvetica" pitchFamily="2" charset="0"/>
              </a:rPr>
              <a:t>“I think it's a societal, it's got to be societal and a lot of we've got to be very careful because a lot of students form, they get values and as they develop, they inherit values, they develop attitudes, and through their</a:t>
            </a:r>
            <a:r>
              <a:rPr lang="en-AU" i="1" dirty="0">
                <a:latin typeface="Helvetica" pitchFamily="2" charset="0"/>
              </a:rPr>
              <a:t> </a:t>
            </a:r>
            <a:r>
              <a:rPr lang="en-AU" i="1" dirty="0">
                <a:effectLst/>
                <a:latin typeface="Helvetica" pitchFamily="2" charset="0"/>
              </a:rPr>
              <a:t>parents, and family, and cultural upbringing and societal beliefs.”</a:t>
            </a:r>
          </a:p>
        </p:txBody>
      </p:sp>
      <p:sp>
        <p:nvSpPr>
          <p:cNvPr id="7" name="TextBox 6">
            <a:extLst>
              <a:ext uri="{FF2B5EF4-FFF2-40B4-BE49-F238E27FC236}">
                <a16:creationId xmlns:a16="http://schemas.microsoft.com/office/drawing/2014/main" id="{4218D74B-0428-6A12-6C9E-C59FBB6BE570}"/>
              </a:ext>
            </a:extLst>
          </p:cNvPr>
          <p:cNvSpPr txBox="1"/>
          <p:nvPr/>
        </p:nvSpPr>
        <p:spPr>
          <a:xfrm>
            <a:off x="1028110" y="3034054"/>
            <a:ext cx="10327692" cy="1477328"/>
          </a:xfrm>
          <a:prstGeom prst="rect">
            <a:avLst/>
          </a:prstGeom>
          <a:noFill/>
        </p:spPr>
        <p:txBody>
          <a:bodyPr wrap="square">
            <a:spAutoFit/>
          </a:bodyPr>
          <a:lstStyle/>
          <a:p>
            <a:r>
              <a:rPr lang="en-AU" i="1" dirty="0">
                <a:effectLst/>
                <a:latin typeface="Helvetica" pitchFamily="2" charset="0"/>
              </a:rPr>
              <a:t>“we obviously have to be the filter between society. And teachers, I think being that filter in between is probably the most difficult part. And that's what, why it's probably controversial for a teacher, because being able to filter what public perception are, and then put it in a way that students can understand. But still leaving it open ended for them to make their own decision, is probably the most difficult aspect.”</a:t>
            </a:r>
          </a:p>
        </p:txBody>
      </p:sp>
    </p:spTree>
    <p:extLst>
      <p:ext uri="{BB962C8B-B14F-4D97-AF65-F5344CB8AC3E}">
        <p14:creationId xmlns:p14="http://schemas.microsoft.com/office/powerpoint/2010/main" val="43368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34BF-3908-5F7C-5E3B-9241248825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991FDAC-EAB6-1B58-FB9D-4C08D36842B4}"/>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29EFA4-AF76-F0E9-6505-8BC0666AB8D7}"/>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Neutrality or Guidance?</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87B0DA0C-0EB4-12B2-9BD7-A17AECC019B2}"/>
              </a:ext>
            </a:extLst>
          </p:cNvPr>
          <p:cNvPicPr>
            <a:picLocks noChangeAspect="1"/>
          </p:cNvPicPr>
          <p:nvPr/>
        </p:nvPicPr>
        <p:blipFill>
          <a:blip r:embed="rId3"/>
          <a:stretch>
            <a:fillRect/>
          </a:stretch>
        </p:blipFill>
        <p:spPr>
          <a:xfrm>
            <a:off x="9212921" y="5383496"/>
            <a:ext cx="2585561" cy="1124719"/>
          </a:xfrm>
          <a:prstGeom prst="rect">
            <a:avLst/>
          </a:prstGeom>
        </p:spPr>
      </p:pic>
      <p:sp>
        <p:nvSpPr>
          <p:cNvPr id="10" name="TextBox 9">
            <a:extLst>
              <a:ext uri="{FF2B5EF4-FFF2-40B4-BE49-F238E27FC236}">
                <a16:creationId xmlns:a16="http://schemas.microsoft.com/office/drawing/2014/main" id="{5BDF3721-D443-0CB3-3FC2-9E27599BC799}"/>
              </a:ext>
            </a:extLst>
          </p:cNvPr>
          <p:cNvSpPr txBox="1"/>
          <p:nvPr/>
        </p:nvSpPr>
        <p:spPr>
          <a:xfrm>
            <a:off x="1028107" y="2092644"/>
            <a:ext cx="10166366" cy="1431161"/>
          </a:xfrm>
          <a:prstGeom prst="rect">
            <a:avLst/>
          </a:prstGeom>
          <a:noFill/>
        </p:spPr>
        <p:txBody>
          <a:bodyPr wrap="square">
            <a:spAutoFit/>
          </a:bodyPr>
          <a:lstStyle/>
          <a:p>
            <a:pPr>
              <a:spcAft>
                <a:spcPts val="600"/>
              </a:spcAft>
            </a:pPr>
            <a:r>
              <a:rPr lang="en-US" dirty="0">
                <a:latin typeface="Helvetica" pitchFamily="2" charset="0"/>
              </a:rPr>
              <a:t>Christian Worldview</a:t>
            </a:r>
          </a:p>
          <a:p>
            <a:pPr>
              <a:spcAft>
                <a:spcPts val="600"/>
              </a:spcAft>
            </a:pPr>
            <a:r>
              <a:rPr lang="en-US" dirty="0">
                <a:latin typeface="Helvetica" pitchFamily="2" charset="0"/>
              </a:rPr>
              <a:t>Responsibility as an educator</a:t>
            </a:r>
          </a:p>
          <a:p>
            <a:pPr>
              <a:spcAft>
                <a:spcPts val="600"/>
              </a:spcAft>
            </a:pPr>
            <a:r>
              <a:rPr lang="en-US" dirty="0">
                <a:latin typeface="Helvetica" pitchFamily="2" charset="0"/>
              </a:rPr>
              <a:t>Moral formation</a:t>
            </a:r>
          </a:p>
          <a:p>
            <a:endParaRPr lang="en-US" dirty="0"/>
          </a:p>
        </p:txBody>
      </p:sp>
      <p:sp>
        <p:nvSpPr>
          <p:cNvPr id="4" name="TextBox 3">
            <a:extLst>
              <a:ext uri="{FF2B5EF4-FFF2-40B4-BE49-F238E27FC236}">
                <a16:creationId xmlns:a16="http://schemas.microsoft.com/office/drawing/2014/main" id="{2AF59607-0FEA-A411-5E41-9EC54F3384A4}"/>
              </a:ext>
            </a:extLst>
          </p:cNvPr>
          <p:cNvSpPr txBox="1"/>
          <p:nvPr/>
        </p:nvSpPr>
        <p:spPr>
          <a:xfrm>
            <a:off x="1028107" y="3877748"/>
            <a:ext cx="10166366" cy="353943"/>
          </a:xfrm>
          <a:prstGeom prst="rect">
            <a:avLst/>
          </a:prstGeom>
          <a:noFill/>
        </p:spPr>
        <p:txBody>
          <a:bodyPr wrap="square">
            <a:spAutoFit/>
          </a:bodyPr>
          <a:lstStyle/>
          <a:p>
            <a:pPr marL="0" indent="0">
              <a:buNone/>
            </a:pPr>
            <a:r>
              <a:rPr lang="en-AU" sz="1700" i="1" dirty="0">
                <a:solidFill>
                  <a:schemeClr val="accent2"/>
                </a:solidFill>
                <a:latin typeface="Helvetica" pitchFamily="2" charset="0"/>
              </a:rPr>
              <a:t>How can Health Teachers provide clear and cohesive guidance for the moral formation of adolescents? </a:t>
            </a:r>
            <a:endParaRPr lang="en-US" sz="1700" b="1" i="1" dirty="0">
              <a:solidFill>
                <a:schemeClr val="accent2"/>
              </a:solidFill>
              <a:latin typeface="Helvetica" pitchFamily="2" charset="0"/>
            </a:endParaRPr>
          </a:p>
        </p:txBody>
      </p:sp>
    </p:spTree>
    <p:extLst>
      <p:ext uri="{BB962C8B-B14F-4D97-AF65-F5344CB8AC3E}">
        <p14:creationId xmlns:p14="http://schemas.microsoft.com/office/powerpoint/2010/main" val="241548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2710-74B7-746E-1C54-5EE237663B3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3A51652-17B7-7EE2-3B18-669B3876DD4B}"/>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2484BA-BE01-28EC-9261-6D2DE66887D0}"/>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Framework</a:t>
            </a:r>
            <a:endParaRPr lang="en-US" dirty="0">
              <a:solidFill>
                <a:schemeClr val="accent2"/>
              </a:solidFill>
              <a:latin typeface="Helvetica" pitchFamily="2" charset="0"/>
            </a:endParaRPr>
          </a:p>
        </p:txBody>
      </p:sp>
      <p:sp>
        <p:nvSpPr>
          <p:cNvPr id="41" name="TextBox 40">
            <a:extLst>
              <a:ext uri="{FF2B5EF4-FFF2-40B4-BE49-F238E27FC236}">
                <a16:creationId xmlns:a16="http://schemas.microsoft.com/office/drawing/2014/main" id="{70245A8A-7923-CA61-789C-7409B5D047C9}"/>
              </a:ext>
            </a:extLst>
          </p:cNvPr>
          <p:cNvSpPr txBox="1"/>
          <p:nvPr/>
        </p:nvSpPr>
        <p:spPr>
          <a:xfrm>
            <a:off x="9267057" y="1812545"/>
            <a:ext cx="2398059" cy="369332"/>
          </a:xfrm>
          <a:prstGeom prst="rect">
            <a:avLst/>
          </a:prstGeom>
          <a:noFill/>
        </p:spPr>
        <p:txBody>
          <a:bodyPr wrap="square">
            <a:spAutoFit/>
          </a:bodyPr>
          <a:lstStyle/>
          <a:p>
            <a:pPr algn="ctr">
              <a:spcAft>
                <a:spcPts val="600"/>
              </a:spcAft>
            </a:pPr>
            <a:r>
              <a:rPr lang="en-US" dirty="0">
                <a:solidFill>
                  <a:schemeClr val="accent2"/>
                </a:solidFill>
                <a:latin typeface="Helvetica" pitchFamily="2" charset="0"/>
              </a:rPr>
              <a:t>Clarity</a:t>
            </a:r>
            <a:endParaRPr lang="en-US" dirty="0">
              <a:solidFill>
                <a:schemeClr val="accent2"/>
              </a:solidFill>
            </a:endParaRPr>
          </a:p>
        </p:txBody>
      </p:sp>
      <p:sp>
        <p:nvSpPr>
          <p:cNvPr id="42" name="TextBox 41">
            <a:extLst>
              <a:ext uri="{FF2B5EF4-FFF2-40B4-BE49-F238E27FC236}">
                <a16:creationId xmlns:a16="http://schemas.microsoft.com/office/drawing/2014/main" id="{21E11B8B-78FD-AC76-5B8E-90EF101AB35C}"/>
              </a:ext>
            </a:extLst>
          </p:cNvPr>
          <p:cNvSpPr txBox="1"/>
          <p:nvPr/>
        </p:nvSpPr>
        <p:spPr>
          <a:xfrm>
            <a:off x="9465715" y="4124919"/>
            <a:ext cx="2398059" cy="646331"/>
          </a:xfrm>
          <a:prstGeom prst="rect">
            <a:avLst/>
          </a:prstGeom>
          <a:noFill/>
        </p:spPr>
        <p:txBody>
          <a:bodyPr wrap="square">
            <a:spAutoFit/>
          </a:bodyPr>
          <a:lstStyle/>
          <a:p>
            <a:pPr algn="ctr">
              <a:spcAft>
                <a:spcPts val="600"/>
              </a:spcAft>
            </a:pPr>
            <a:r>
              <a:rPr lang="en-US" dirty="0">
                <a:solidFill>
                  <a:schemeClr val="accent2"/>
                </a:solidFill>
                <a:latin typeface="Helvetica" pitchFamily="2" charset="0"/>
              </a:rPr>
              <a:t>Agreement/ Alignment</a:t>
            </a:r>
            <a:endParaRPr lang="en-US" dirty="0">
              <a:solidFill>
                <a:schemeClr val="accent2"/>
              </a:solidFill>
            </a:endParaRPr>
          </a:p>
        </p:txBody>
      </p:sp>
      <p:sp>
        <p:nvSpPr>
          <p:cNvPr id="43" name="TextBox 42">
            <a:extLst>
              <a:ext uri="{FF2B5EF4-FFF2-40B4-BE49-F238E27FC236}">
                <a16:creationId xmlns:a16="http://schemas.microsoft.com/office/drawing/2014/main" id="{2A7472B4-4760-1387-2BE1-60F643B94B0C}"/>
              </a:ext>
            </a:extLst>
          </p:cNvPr>
          <p:cNvSpPr txBox="1"/>
          <p:nvPr/>
        </p:nvSpPr>
        <p:spPr>
          <a:xfrm>
            <a:off x="9465714" y="5968909"/>
            <a:ext cx="2398059" cy="369332"/>
          </a:xfrm>
          <a:prstGeom prst="rect">
            <a:avLst/>
          </a:prstGeom>
          <a:noFill/>
        </p:spPr>
        <p:txBody>
          <a:bodyPr wrap="square">
            <a:spAutoFit/>
          </a:bodyPr>
          <a:lstStyle/>
          <a:p>
            <a:pPr algn="ctr">
              <a:spcAft>
                <a:spcPts val="600"/>
              </a:spcAft>
            </a:pPr>
            <a:r>
              <a:rPr lang="en-US" dirty="0">
                <a:solidFill>
                  <a:schemeClr val="accent2"/>
                </a:solidFill>
                <a:latin typeface="Helvetica" pitchFamily="2" charset="0"/>
              </a:rPr>
              <a:t>Authentic</a:t>
            </a:r>
            <a:endParaRPr lang="en-US" dirty="0">
              <a:solidFill>
                <a:schemeClr val="accent2"/>
              </a:solidFill>
            </a:endParaRPr>
          </a:p>
        </p:txBody>
      </p:sp>
      <p:sp>
        <p:nvSpPr>
          <p:cNvPr id="45" name="Text Box 53">
            <a:extLst>
              <a:ext uri="{FF2B5EF4-FFF2-40B4-BE49-F238E27FC236}">
                <a16:creationId xmlns:a16="http://schemas.microsoft.com/office/drawing/2014/main" id="{ED09F60A-9F52-EA42-C100-E4121A8C03FA}"/>
              </a:ext>
            </a:extLst>
          </p:cNvPr>
          <p:cNvSpPr txBox="1"/>
          <p:nvPr/>
        </p:nvSpPr>
        <p:spPr>
          <a:xfrm>
            <a:off x="4721884" y="3230718"/>
            <a:ext cx="2385772" cy="2481053"/>
          </a:xfrm>
          <a:prstGeom prst="rect">
            <a:avLst/>
          </a:prstGeom>
          <a:solidFill>
            <a:schemeClr val="lt1"/>
          </a:solidFill>
          <a:ln w="69850" cmpd="tri">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5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Health Education Teaching Perspective Formation</a:t>
            </a:r>
            <a:endParaRPr lang="en-AU"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AU" sz="1050"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Health Education Teaching Perspective Enactment</a:t>
            </a:r>
            <a:endParaRPr lang="en-AU"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AU" sz="1050"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5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1">
            <a:extLst>
              <a:ext uri="{FF2B5EF4-FFF2-40B4-BE49-F238E27FC236}">
                <a16:creationId xmlns:a16="http://schemas.microsoft.com/office/drawing/2014/main" id="{C8BFADE0-AE21-7365-AAE5-ECCDDBE4E563}"/>
              </a:ext>
            </a:extLst>
          </p:cNvPr>
          <p:cNvSpPr txBox="1"/>
          <p:nvPr/>
        </p:nvSpPr>
        <p:spPr>
          <a:xfrm>
            <a:off x="5003637" y="3704359"/>
            <a:ext cx="1912782" cy="2768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dirty="0">
                <a:effectLst/>
                <a:latin typeface="Calibri" panose="020F0502020204030204" pitchFamily="34" charset="0"/>
                <a:ea typeface="Calibri" panose="020F0502020204030204" pitchFamily="34" charset="0"/>
                <a:cs typeface="Times New Roman" panose="02020603050405020304" pitchFamily="18" charset="0"/>
              </a:rPr>
              <a:t>Initial teaching perspectives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id="{A0371D42-8603-5F15-EEB0-0410A76F82AF}"/>
              </a:ext>
            </a:extLst>
          </p:cNvPr>
          <p:cNvSpPr txBox="1"/>
          <p:nvPr/>
        </p:nvSpPr>
        <p:spPr>
          <a:xfrm>
            <a:off x="5003637" y="4273203"/>
            <a:ext cx="1912782" cy="2768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Teaching perspectives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3">
            <a:extLst>
              <a:ext uri="{FF2B5EF4-FFF2-40B4-BE49-F238E27FC236}">
                <a16:creationId xmlns:a16="http://schemas.microsoft.com/office/drawing/2014/main" id="{A308B223-2E7E-3FFA-CE3C-34F5DB38724D}"/>
              </a:ext>
            </a:extLst>
          </p:cNvPr>
          <p:cNvSpPr txBox="1"/>
          <p:nvPr/>
        </p:nvSpPr>
        <p:spPr>
          <a:xfrm>
            <a:off x="4932243" y="4888368"/>
            <a:ext cx="2019874" cy="2768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Teaching behavioural choices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6">
            <a:extLst>
              <a:ext uri="{FF2B5EF4-FFF2-40B4-BE49-F238E27FC236}">
                <a16:creationId xmlns:a16="http://schemas.microsoft.com/office/drawing/2014/main" id="{0EB2DBDA-AF3E-86CE-8363-6A792A9D612E}"/>
              </a:ext>
            </a:extLst>
          </p:cNvPr>
          <p:cNvSpPr txBox="1"/>
          <p:nvPr/>
        </p:nvSpPr>
        <p:spPr>
          <a:xfrm>
            <a:off x="7471853" y="4273203"/>
            <a:ext cx="1006070" cy="2706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Expectations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7">
            <a:extLst>
              <a:ext uri="{FF2B5EF4-FFF2-40B4-BE49-F238E27FC236}">
                <a16:creationId xmlns:a16="http://schemas.microsoft.com/office/drawing/2014/main" id="{FE3CA8B2-DD49-F3D3-7D44-9102B6A22597}"/>
              </a:ext>
            </a:extLst>
          </p:cNvPr>
          <p:cNvSpPr txBox="1"/>
          <p:nvPr/>
        </p:nvSpPr>
        <p:spPr>
          <a:xfrm>
            <a:off x="7512651" y="2700139"/>
            <a:ext cx="1077167" cy="30758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PSCH Syllabus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8">
            <a:extLst>
              <a:ext uri="{FF2B5EF4-FFF2-40B4-BE49-F238E27FC236}">
                <a16:creationId xmlns:a16="http://schemas.microsoft.com/office/drawing/2014/main" id="{BA377415-192F-0FEF-6383-2C43997F95BC}"/>
              </a:ext>
            </a:extLst>
          </p:cNvPr>
          <p:cNvSpPr txBox="1"/>
          <p:nvPr/>
        </p:nvSpPr>
        <p:spPr>
          <a:xfrm>
            <a:off x="5493202" y="1812545"/>
            <a:ext cx="1520260" cy="30758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Personal Perspective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9">
            <a:extLst>
              <a:ext uri="{FF2B5EF4-FFF2-40B4-BE49-F238E27FC236}">
                <a16:creationId xmlns:a16="http://schemas.microsoft.com/office/drawing/2014/main" id="{47346D6A-3F07-05F6-5E17-7414E3996957}"/>
              </a:ext>
            </a:extLst>
          </p:cNvPr>
          <p:cNvSpPr txBox="1"/>
          <p:nvPr/>
        </p:nvSpPr>
        <p:spPr>
          <a:xfrm>
            <a:off x="5707386" y="2621046"/>
            <a:ext cx="1121045" cy="30758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Interpretation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EE7562D2-1227-D9D3-D2B4-3EFAB0F5A4E3}"/>
              </a:ext>
            </a:extLst>
          </p:cNvPr>
          <p:cNvCxnSpPr/>
          <p:nvPr/>
        </p:nvCxnSpPr>
        <p:spPr>
          <a:xfrm>
            <a:off x="6057134" y="4018349"/>
            <a:ext cx="0" cy="221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19">
            <a:extLst>
              <a:ext uri="{FF2B5EF4-FFF2-40B4-BE49-F238E27FC236}">
                <a16:creationId xmlns:a16="http://schemas.microsoft.com/office/drawing/2014/main" id="{7EAFFD0E-9802-4B8F-C8E1-C261EEB9C4DE}"/>
              </a:ext>
            </a:extLst>
          </p:cNvPr>
          <p:cNvSpPr txBox="1"/>
          <p:nvPr/>
        </p:nvSpPr>
        <p:spPr>
          <a:xfrm>
            <a:off x="6706911" y="6092333"/>
            <a:ext cx="1377322" cy="3043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Teaching methods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0">
            <a:extLst>
              <a:ext uri="{FF2B5EF4-FFF2-40B4-BE49-F238E27FC236}">
                <a16:creationId xmlns:a16="http://schemas.microsoft.com/office/drawing/2014/main" id="{0096CCAD-E2EA-DAC3-9A57-BCDBFFFF0C6C}"/>
              </a:ext>
            </a:extLst>
          </p:cNvPr>
          <p:cNvSpPr txBox="1"/>
          <p:nvPr/>
        </p:nvSpPr>
        <p:spPr>
          <a:xfrm>
            <a:off x="5697186" y="6092333"/>
            <a:ext cx="921438" cy="4088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Avoidance behaviours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1">
            <a:extLst>
              <a:ext uri="{FF2B5EF4-FFF2-40B4-BE49-F238E27FC236}">
                <a16:creationId xmlns:a16="http://schemas.microsoft.com/office/drawing/2014/main" id="{8A44CBAD-CC03-05FF-D810-91DFA24FE3D5}"/>
              </a:ext>
            </a:extLst>
          </p:cNvPr>
          <p:cNvSpPr txBox="1"/>
          <p:nvPr/>
        </p:nvSpPr>
        <p:spPr>
          <a:xfrm>
            <a:off x="4728258" y="6092333"/>
            <a:ext cx="876913" cy="4088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Sharing behaviours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Arrow Connector 56">
            <a:extLst>
              <a:ext uri="{FF2B5EF4-FFF2-40B4-BE49-F238E27FC236}">
                <a16:creationId xmlns:a16="http://schemas.microsoft.com/office/drawing/2014/main" id="{C4A87277-4A38-EB9E-C566-7A0157854A57}"/>
              </a:ext>
            </a:extLst>
          </p:cNvPr>
          <p:cNvCxnSpPr/>
          <p:nvPr/>
        </p:nvCxnSpPr>
        <p:spPr>
          <a:xfrm>
            <a:off x="5139203" y="5784751"/>
            <a:ext cx="0" cy="270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0A04F31-F660-BA8B-B241-DC2F7AB39E69}"/>
              </a:ext>
            </a:extLst>
          </p:cNvPr>
          <p:cNvCxnSpPr/>
          <p:nvPr/>
        </p:nvCxnSpPr>
        <p:spPr>
          <a:xfrm>
            <a:off x="6118329" y="5784751"/>
            <a:ext cx="0" cy="27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661350C-35D5-05EB-21AD-AFE60BAA49CE}"/>
              </a:ext>
            </a:extLst>
          </p:cNvPr>
          <p:cNvCxnSpPr/>
          <p:nvPr/>
        </p:nvCxnSpPr>
        <p:spPr>
          <a:xfrm>
            <a:off x="6883272" y="5784751"/>
            <a:ext cx="0" cy="27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8183E65-E777-1CAC-69B6-83175ACE3A63}"/>
              </a:ext>
            </a:extLst>
          </p:cNvPr>
          <p:cNvCxnSpPr/>
          <p:nvPr/>
        </p:nvCxnSpPr>
        <p:spPr>
          <a:xfrm>
            <a:off x="6271318" y="2155279"/>
            <a:ext cx="0" cy="417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D604BED-AE4D-DA49-95F2-0591E161AD31}"/>
              </a:ext>
            </a:extLst>
          </p:cNvPr>
          <p:cNvCxnSpPr/>
          <p:nvPr/>
        </p:nvCxnSpPr>
        <p:spPr>
          <a:xfrm>
            <a:off x="6950843" y="4407587"/>
            <a:ext cx="46406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73213EAA-8AB9-D33A-1AF4-596A83F959DC}"/>
              </a:ext>
            </a:extLst>
          </p:cNvPr>
          <p:cNvCxnSpPr/>
          <p:nvPr/>
        </p:nvCxnSpPr>
        <p:spPr>
          <a:xfrm flipH="1">
            <a:off x="6879448" y="2852100"/>
            <a:ext cx="5872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11923469-E3B6-3004-F1B9-42C290AD7334}"/>
              </a:ext>
            </a:extLst>
          </p:cNvPr>
          <p:cNvCxnSpPr/>
          <p:nvPr/>
        </p:nvCxnSpPr>
        <p:spPr>
          <a:xfrm>
            <a:off x="6271318" y="2936685"/>
            <a:ext cx="0" cy="2246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FEE1E03-158C-992F-1ACD-F72177197D74}"/>
              </a:ext>
            </a:extLst>
          </p:cNvPr>
          <p:cNvCxnSpPr/>
          <p:nvPr/>
        </p:nvCxnSpPr>
        <p:spPr>
          <a:xfrm>
            <a:off x="6046934" y="4606418"/>
            <a:ext cx="0" cy="2246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5" name="Text Box 55">
            <a:extLst>
              <a:ext uri="{FF2B5EF4-FFF2-40B4-BE49-F238E27FC236}">
                <a16:creationId xmlns:a16="http://schemas.microsoft.com/office/drawing/2014/main" id="{9470B0BD-9B6A-EEBC-E42F-3BC22696C386}"/>
              </a:ext>
            </a:extLst>
          </p:cNvPr>
          <p:cNvSpPr txBox="1"/>
          <p:nvPr/>
        </p:nvSpPr>
        <p:spPr>
          <a:xfrm>
            <a:off x="3575744" y="4888368"/>
            <a:ext cx="737874" cy="307582"/>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Time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56">
            <a:extLst>
              <a:ext uri="{FF2B5EF4-FFF2-40B4-BE49-F238E27FC236}">
                <a16:creationId xmlns:a16="http://schemas.microsoft.com/office/drawing/2014/main" id="{3605244B-0B47-1819-AC5F-98E739F4DB34}"/>
              </a:ext>
            </a:extLst>
          </p:cNvPr>
          <p:cNvSpPr txBox="1"/>
          <p:nvPr/>
        </p:nvSpPr>
        <p:spPr>
          <a:xfrm>
            <a:off x="3239169" y="2682563"/>
            <a:ext cx="940548" cy="466555"/>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Support Structures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57">
            <a:extLst>
              <a:ext uri="{FF2B5EF4-FFF2-40B4-BE49-F238E27FC236}">
                <a16:creationId xmlns:a16="http://schemas.microsoft.com/office/drawing/2014/main" id="{ACC6FA61-0215-C261-2447-22F75035A1A4}"/>
              </a:ext>
            </a:extLst>
          </p:cNvPr>
          <p:cNvSpPr txBox="1"/>
          <p:nvPr/>
        </p:nvSpPr>
        <p:spPr>
          <a:xfrm>
            <a:off x="2249843" y="4686242"/>
            <a:ext cx="893985" cy="594938"/>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panose="020F0502020204030204" pitchFamily="34" charset="0"/>
                <a:ea typeface="Calibri" panose="020F0502020204030204" pitchFamily="34" charset="0"/>
                <a:cs typeface="Times New Roman" panose="02020603050405020304" pitchFamily="18" charset="0"/>
              </a:rPr>
              <a:t>Value of Health Education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Arrow Connector 67">
            <a:extLst>
              <a:ext uri="{FF2B5EF4-FFF2-40B4-BE49-F238E27FC236}">
                <a16:creationId xmlns:a16="http://schemas.microsoft.com/office/drawing/2014/main" id="{64A4DB49-F28A-C278-7868-711017AC3DD0}"/>
              </a:ext>
            </a:extLst>
          </p:cNvPr>
          <p:cNvCxnSpPr/>
          <p:nvPr/>
        </p:nvCxnSpPr>
        <p:spPr>
          <a:xfrm>
            <a:off x="3239169" y="5031540"/>
            <a:ext cx="2700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A6252D7B-D5D4-D13B-5E4E-CA0B0F5E4D08}"/>
              </a:ext>
            </a:extLst>
          </p:cNvPr>
          <p:cNvCxnSpPr/>
          <p:nvPr/>
        </p:nvCxnSpPr>
        <p:spPr>
          <a:xfrm>
            <a:off x="4310089" y="5031540"/>
            <a:ext cx="60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847D71F3-7FFD-1709-CA78-300710AEB06A}"/>
              </a:ext>
            </a:extLst>
          </p:cNvPr>
          <p:cNvCxnSpPr/>
          <p:nvPr/>
        </p:nvCxnSpPr>
        <p:spPr>
          <a:xfrm>
            <a:off x="3687935" y="3165907"/>
            <a:ext cx="0" cy="124242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0B66DDAE-9124-3FC0-E1D9-EEBE8763A1F7}"/>
              </a:ext>
            </a:extLst>
          </p:cNvPr>
          <p:cNvCxnSpPr/>
          <p:nvPr/>
        </p:nvCxnSpPr>
        <p:spPr>
          <a:xfrm>
            <a:off x="3687935" y="4407587"/>
            <a:ext cx="12478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18156976-307F-E40F-F51F-30987BAAB850}"/>
              </a:ext>
            </a:extLst>
          </p:cNvPr>
          <p:cNvCxnSpPr/>
          <p:nvPr/>
        </p:nvCxnSpPr>
        <p:spPr>
          <a:xfrm>
            <a:off x="4228496" y="2781795"/>
            <a:ext cx="1426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17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373C-A5F5-3C40-1D5A-D2FA3514EB7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64DABC0-C51D-3AEE-076A-7DF3AF9B8E19}"/>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E0C6F7-F68D-BB6F-994B-3CEB37CA7FA4}"/>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Implications for practice</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B510FE9A-B386-394A-A66E-5C132D2F3814}"/>
              </a:ext>
            </a:extLst>
          </p:cNvPr>
          <p:cNvPicPr>
            <a:picLocks noChangeAspect="1"/>
          </p:cNvPicPr>
          <p:nvPr/>
        </p:nvPicPr>
        <p:blipFill>
          <a:blip r:embed="rId2"/>
          <a:stretch>
            <a:fillRect/>
          </a:stretch>
        </p:blipFill>
        <p:spPr>
          <a:xfrm>
            <a:off x="9212921" y="5383496"/>
            <a:ext cx="2585561" cy="1124719"/>
          </a:xfrm>
          <a:prstGeom prst="rect">
            <a:avLst/>
          </a:prstGeom>
        </p:spPr>
      </p:pic>
      <p:sp>
        <p:nvSpPr>
          <p:cNvPr id="10" name="TextBox 9">
            <a:extLst>
              <a:ext uri="{FF2B5EF4-FFF2-40B4-BE49-F238E27FC236}">
                <a16:creationId xmlns:a16="http://schemas.microsoft.com/office/drawing/2014/main" id="{F0958EF1-404B-22C3-B49D-1AB70B3E4829}"/>
              </a:ext>
            </a:extLst>
          </p:cNvPr>
          <p:cNvSpPr txBox="1"/>
          <p:nvPr/>
        </p:nvSpPr>
        <p:spPr>
          <a:xfrm>
            <a:off x="1028107" y="2092644"/>
            <a:ext cx="10166366" cy="2846933"/>
          </a:xfrm>
          <a:prstGeom prst="rect">
            <a:avLst/>
          </a:prstGeom>
          <a:noFill/>
        </p:spPr>
        <p:txBody>
          <a:bodyPr wrap="square">
            <a:spAutoFit/>
          </a:bodyPr>
          <a:lstStyle/>
          <a:p>
            <a:pPr lvl="0">
              <a:spcAft>
                <a:spcPts val="600"/>
              </a:spcAft>
            </a:pPr>
            <a:r>
              <a:rPr lang="en-AU" sz="1800" dirty="0"/>
              <a:t>Teachers need to explore </a:t>
            </a:r>
            <a:r>
              <a:rPr lang="en-AU" sz="1800" dirty="0">
                <a:solidFill>
                  <a:schemeClr val="accent1"/>
                </a:solidFill>
              </a:rPr>
              <a:t>worldview</a:t>
            </a:r>
          </a:p>
          <a:p>
            <a:pPr lvl="0">
              <a:spcAft>
                <a:spcPts val="600"/>
              </a:spcAft>
            </a:pPr>
            <a:r>
              <a:rPr lang="en-AU" sz="1800" dirty="0"/>
              <a:t>Curriculum </a:t>
            </a:r>
            <a:r>
              <a:rPr lang="en-AU" sz="1800" dirty="0">
                <a:solidFill>
                  <a:schemeClr val="accent1"/>
                </a:solidFill>
              </a:rPr>
              <a:t>clarity</a:t>
            </a:r>
          </a:p>
          <a:p>
            <a:pPr lvl="0">
              <a:spcAft>
                <a:spcPts val="600"/>
              </a:spcAft>
            </a:pPr>
            <a:r>
              <a:rPr lang="en-AU" sz="1800" dirty="0"/>
              <a:t>Call for </a:t>
            </a:r>
            <a:r>
              <a:rPr lang="en-AU" sz="1800" dirty="0">
                <a:solidFill>
                  <a:schemeClr val="accent1"/>
                </a:solidFill>
              </a:rPr>
              <a:t>curriculum guides</a:t>
            </a:r>
          </a:p>
          <a:p>
            <a:pPr lvl="0">
              <a:spcAft>
                <a:spcPts val="600"/>
              </a:spcAft>
            </a:pPr>
            <a:r>
              <a:rPr lang="en-AU" sz="1800" dirty="0"/>
              <a:t>Increased </a:t>
            </a:r>
            <a:r>
              <a:rPr lang="en-AU" sz="1800" dirty="0">
                <a:solidFill>
                  <a:schemeClr val="accent1"/>
                </a:solidFill>
              </a:rPr>
              <a:t>support</a:t>
            </a:r>
            <a:r>
              <a:rPr lang="en-AU" sz="1800" dirty="0"/>
              <a:t> in schools for health education</a:t>
            </a:r>
          </a:p>
          <a:p>
            <a:pPr lvl="0">
              <a:spcAft>
                <a:spcPts val="600"/>
              </a:spcAft>
            </a:pPr>
            <a:r>
              <a:rPr lang="en-AU" sz="1800" dirty="0"/>
              <a:t>Schools increase guidance on school </a:t>
            </a:r>
            <a:r>
              <a:rPr lang="en-AU" sz="1800" dirty="0">
                <a:solidFill>
                  <a:schemeClr val="accent1"/>
                </a:solidFill>
              </a:rPr>
              <a:t>stance</a:t>
            </a:r>
          </a:p>
          <a:p>
            <a:pPr lvl="0">
              <a:spcAft>
                <a:spcPts val="600"/>
              </a:spcAft>
            </a:pPr>
            <a:r>
              <a:rPr lang="en-AU" sz="1800" dirty="0">
                <a:solidFill>
                  <a:schemeClr val="accent1"/>
                </a:solidFill>
              </a:rPr>
              <a:t>Upskill</a:t>
            </a:r>
            <a:r>
              <a:rPr lang="en-AU" sz="1800" dirty="0"/>
              <a:t> teachers – Need PL</a:t>
            </a:r>
          </a:p>
          <a:p>
            <a:pPr lvl="0">
              <a:spcAft>
                <a:spcPts val="600"/>
              </a:spcAft>
            </a:pPr>
            <a:r>
              <a:rPr lang="en-AU" sz="1800" dirty="0"/>
              <a:t>Increase </a:t>
            </a:r>
            <a:r>
              <a:rPr lang="en-AU" sz="1800" dirty="0">
                <a:solidFill>
                  <a:schemeClr val="accent1"/>
                </a:solidFill>
              </a:rPr>
              <a:t>time</a:t>
            </a:r>
            <a:r>
              <a:rPr lang="en-AU" sz="1800" dirty="0"/>
              <a:t> in schools for health teaching</a:t>
            </a:r>
          </a:p>
          <a:p>
            <a:endParaRPr lang="en-US" dirty="0">
              <a:latin typeface="Helvetica" pitchFamily="2" charset="0"/>
            </a:endParaRPr>
          </a:p>
        </p:txBody>
      </p:sp>
    </p:spTree>
    <p:extLst>
      <p:ext uri="{BB962C8B-B14F-4D97-AF65-F5344CB8AC3E}">
        <p14:creationId xmlns:p14="http://schemas.microsoft.com/office/powerpoint/2010/main" val="426906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8DB8-7AB8-82C0-CB56-E4F91F3B1CC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3C71EA-3D18-5556-FE25-42234674C625}"/>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CDAA72-F25A-07AD-3D0F-405705C84A5A}"/>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Implications for research</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75A52A7A-5FE2-26A9-CFDA-9685485F03D9}"/>
              </a:ext>
            </a:extLst>
          </p:cNvPr>
          <p:cNvPicPr>
            <a:picLocks noChangeAspect="1"/>
          </p:cNvPicPr>
          <p:nvPr/>
        </p:nvPicPr>
        <p:blipFill>
          <a:blip r:embed="rId2"/>
          <a:stretch>
            <a:fillRect/>
          </a:stretch>
        </p:blipFill>
        <p:spPr>
          <a:xfrm>
            <a:off x="9212921" y="5383496"/>
            <a:ext cx="2585561" cy="1124719"/>
          </a:xfrm>
          <a:prstGeom prst="rect">
            <a:avLst/>
          </a:prstGeom>
        </p:spPr>
      </p:pic>
      <p:sp>
        <p:nvSpPr>
          <p:cNvPr id="10" name="TextBox 9">
            <a:extLst>
              <a:ext uri="{FF2B5EF4-FFF2-40B4-BE49-F238E27FC236}">
                <a16:creationId xmlns:a16="http://schemas.microsoft.com/office/drawing/2014/main" id="{19D7A9C6-0B8E-6477-CAB6-92E4237A4DC2}"/>
              </a:ext>
            </a:extLst>
          </p:cNvPr>
          <p:cNvSpPr txBox="1"/>
          <p:nvPr/>
        </p:nvSpPr>
        <p:spPr>
          <a:xfrm>
            <a:off x="1028107" y="2092644"/>
            <a:ext cx="10166366" cy="2492990"/>
          </a:xfrm>
          <a:prstGeom prst="rect">
            <a:avLst/>
          </a:prstGeom>
          <a:noFill/>
        </p:spPr>
        <p:txBody>
          <a:bodyPr wrap="square">
            <a:spAutoFit/>
          </a:bodyPr>
          <a:lstStyle/>
          <a:p>
            <a:pPr lvl="0">
              <a:spcAft>
                <a:spcPts val="600"/>
              </a:spcAft>
            </a:pPr>
            <a:r>
              <a:rPr lang="en-AU" sz="1800" dirty="0"/>
              <a:t>Psychological and sociological aspects of interpretation</a:t>
            </a:r>
          </a:p>
          <a:p>
            <a:pPr lvl="0">
              <a:spcAft>
                <a:spcPts val="600"/>
              </a:spcAft>
            </a:pPr>
            <a:r>
              <a:rPr lang="en-AU" sz="1800" dirty="0"/>
              <a:t>Why low value of health education?</a:t>
            </a:r>
          </a:p>
          <a:p>
            <a:pPr lvl="0">
              <a:spcAft>
                <a:spcPts val="600"/>
              </a:spcAft>
            </a:pPr>
            <a:r>
              <a:rPr lang="en-AU" sz="1800" dirty="0"/>
              <a:t>Avoidance behaviours – what is commonly omitted? </a:t>
            </a:r>
          </a:p>
          <a:p>
            <a:pPr lvl="0">
              <a:spcAft>
                <a:spcPts val="600"/>
              </a:spcAft>
            </a:pPr>
            <a:r>
              <a:rPr lang="en-AU" sz="1800" dirty="0"/>
              <a:t>Critical Health Literacy approach </a:t>
            </a:r>
          </a:p>
          <a:p>
            <a:pPr lvl="0">
              <a:spcAft>
                <a:spcPts val="600"/>
              </a:spcAft>
            </a:pPr>
            <a:r>
              <a:rPr lang="en-AU" sz="1800" dirty="0"/>
              <a:t>Impact of assessment</a:t>
            </a:r>
          </a:p>
          <a:p>
            <a:pPr lvl="0">
              <a:spcAft>
                <a:spcPts val="600"/>
              </a:spcAft>
            </a:pPr>
            <a:r>
              <a:rPr lang="en-AU" sz="1800" dirty="0"/>
              <a:t>Pedagogy exemplars </a:t>
            </a:r>
          </a:p>
          <a:p>
            <a:pPr lvl="0">
              <a:spcAft>
                <a:spcPts val="600"/>
              </a:spcAft>
            </a:pPr>
            <a:r>
              <a:rPr lang="en-AU" sz="1800" dirty="0"/>
              <a:t>Self-awareness training </a:t>
            </a:r>
          </a:p>
        </p:txBody>
      </p:sp>
    </p:spTree>
    <p:extLst>
      <p:ext uri="{BB962C8B-B14F-4D97-AF65-F5344CB8AC3E}">
        <p14:creationId xmlns:p14="http://schemas.microsoft.com/office/powerpoint/2010/main" val="414030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A7328-ACB3-E469-70CD-1F1963E48C1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02F2C4-55F3-B9C7-E193-FABF11C9C0A2}"/>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37BD9BD-6915-2AA4-9462-4DF56F8E231B}"/>
              </a:ext>
            </a:extLst>
          </p:cNvPr>
          <p:cNvPicPr>
            <a:picLocks noChangeAspect="1"/>
          </p:cNvPicPr>
          <p:nvPr/>
        </p:nvPicPr>
        <p:blipFill>
          <a:blip r:embed="rId2"/>
          <a:stretch>
            <a:fillRect/>
          </a:stretch>
        </p:blipFill>
        <p:spPr>
          <a:xfrm>
            <a:off x="9212921" y="5383496"/>
            <a:ext cx="2585561" cy="1124719"/>
          </a:xfrm>
          <a:prstGeom prst="rect">
            <a:avLst/>
          </a:prstGeom>
        </p:spPr>
      </p:pic>
      <p:pic>
        <p:nvPicPr>
          <p:cNvPr id="4" name="Picture 3">
            <a:extLst>
              <a:ext uri="{FF2B5EF4-FFF2-40B4-BE49-F238E27FC236}">
                <a16:creationId xmlns:a16="http://schemas.microsoft.com/office/drawing/2014/main" id="{7669DA7C-7E04-E43C-C7C4-2D91DCBC06F8}"/>
              </a:ext>
            </a:extLst>
          </p:cNvPr>
          <p:cNvPicPr>
            <a:picLocks noChangeAspect="1"/>
          </p:cNvPicPr>
          <p:nvPr/>
        </p:nvPicPr>
        <p:blipFill>
          <a:blip r:embed="rId3"/>
          <a:stretch>
            <a:fillRect/>
          </a:stretch>
        </p:blipFill>
        <p:spPr>
          <a:xfrm>
            <a:off x="1028107" y="339362"/>
            <a:ext cx="2108200" cy="965200"/>
          </a:xfrm>
          <a:prstGeom prst="rect">
            <a:avLst/>
          </a:prstGeom>
        </p:spPr>
      </p:pic>
      <p:sp>
        <p:nvSpPr>
          <p:cNvPr id="7" name="TextBox 6">
            <a:extLst>
              <a:ext uri="{FF2B5EF4-FFF2-40B4-BE49-F238E27FC236}">
                <a16:creationId xmlns:a16="http://schemas.microsoft.com/office/drawing/2014/main" id="{C29A6FF8-C262-32B5-D63B-EEAAF68EA13E}"/>
              </a:ext>
            </a:extLst>
          </p:cNvPr>
          <p:cNvSpPr txBox="1"/>
          <p:nvPr/>
        </p:nvSpPr>
        <p:spPr>
          <a:xfrm>
            <a:off x="1028107" y="2005269"/>
            <a:ext cx="10166366" cy="2139047"/>
          </a:xfrm>
          <a:prstGeom prst="rect">
            <a:avLst/>
          </a:prstGeom>
          <a:noFill/>
        </p:spPr>
        <p:txBody>
          <a:bodyPr wrap="square">
            <a:spAutoFit/>
          </a:bodyPr>
          <a:lstStyle/>
          <a:p>
            <a:pPr lvl="0">
              <a:spcAft>
                <a:spcPts val="600"/>
              </a:spcAft>
            </a:pPr>
            <a:r>
              <a:rPr lang="en-AU" sz="1800" dirty="0"/>
              <a:t>RISE – Relationships, Identity, and Sexuality Education</a:t>
            </a:r>
          </a:p>
          <a:p>
            <a:pPr>
              <a:spcAft>
                <a:spcPts val="600"/>
              </a:spcAft>
            </a:pPr>
            <a:r>
              <a:rPr lang="en-AU" dirty="0"/>
              <a:t>Christian Worldview</a:t>
            </a:r>
            <a:endParaRPr lang="en-AU" sz="1800" dirty="0"/>
          </a:p>
          <a:p>
            <a:pPr lvl="0">
              <a:spcAft>
                <a:spcPts val="600"/>
              </a:spcAft>
            </a:pPr>
            <a:endParaRPr lang="en-AU" dirty="0"/>
          </a:p>
          <a:p>
            <a:pPr lvl="0">
              <a:spcAft>
                <a:spcPts val="600"/>
              </a:spcAft>
            </a:pPr>
            <a:r>
              <a:rPr lang="en-AU" sz="1800" dirty="0"/>
              <a:t>Virtue Community Institute</a:t>
            </a:r>
          </a:p>
          <a:p>
            <a:pPr lvl="0">
              <a:spcAft>
                <a:spcPts val="600"/>
              </a:spcAft>
            </a:pPr>
            <a:r>
              <a:rPr lang="en-AU" dirty="0"/>
              <a:t>Professional Learning</a:t>
            </a:r>
          </a:p>
          <a:p>
            <a:pPr lvl="0">
              <a:spcAft>
                <a:spcPts val="600"/>
              </a:spcAft>
            </a:pPr>
            <a:r>
              <a:rPr lang="en-AU" sz="1800" dirty="0"/>
              <a:t>Virtue Lane Community</a:t>
            </a:r>
          </a:p>
        </p:txBody>
      </p:sp>
      <p:sp>
        <p:nvSpPr>
          <p:cNvPr id="9" name="TextBox 8">
            <a:extLst>
              <a:ext uri="{FF2B5EF4-FFF2-40B4-BE49-F238E27FC236}">
                <a16:creationId xmlns:a16="http://schemas.microsoft.com/office/drawing/2014/main" id="{03CA382D-856D-289D-BB77-E71BC74E258B}"/>
              </a:ext>
            </a:extLst>
          </p:cNvPr>
          <p:cNvSpPr txBox="1"/>
          <p:nvPr/>
        </p:nvSpPr>
        <p:spPr>
          <a:xfrm>
            <a:off x="1012817" y="6259726"/>
            <a:ext cx="10166366" cy="630942"/>
          </a:xfrm>
          <a:prstGeom prst="rect">
            <a:avLst/>
          </a:prstGeom>
          <a:noFill/>
        </p:spPr>
        <p:txBody>
          <a:bodyPr wrap="square">
            <a:spAutoFit/>
          </a:bodyPr>
          <a:lstStyle/>
          <a:p>
            <a:pPr lvl="0">
              <a:spcAft>
                <a:spcPts val="600"/>
              </a:spcAft>
            </a:pPr>
            <a:r>
              <a:rPr lang="en-AU" sz="1200" dirty="0">
                <a:solidFill>
                  <a:schemeClr val="accent2"/>
                </a:solidFill>
                <a:hlinkClick r:id="rId4">
                  <a:extLst>
                    <a:ext uri="{A12FA001-AC4F-418D-AE19-62706E023703}">
                      <ahyp:hlinkClr xmlns:ahyp="http://schemas.microsoft.com/office/drawing/2018/hyperlinkcolor" val="tx"/>
                    </a:ext>
                  </a:extLst>
                </a:hlinkClick>
              </a:rPr>
              <a:t>www.virtuecommunity.com.au</a:t>
            </a:r>
            <a:endParaRPr lang="en-AU" sz="1200" dirty="0">
              <a:solidFill>
                <a:schemeClr val="accent2"/>
              </a:solidFill>
            </a:endParaRPr>
          </a:p>
          <a:p>
            <a:pPr lvl="0">
              <a:spcAft>
                <a:spcPts val="600"/>
              </a:spcAft>
            </a:pPr>
            <a:endParaRPr lang="en-AU" sz="1800" dirty="0"/>
          </a:p>
        </p:txBody>
      </p:sp>
      <p:sp>
        <p:nvSpPr>
          <p:cNvPr id="11" name="TextBox 10">
            <a:extLst>
              <a:ext uri="{FF2B5EF4-FFF2-40B4-BE49-F238E27FC236}">
                <a16:creationId xmlns:a16="http://schemas.microsoft.com/office/drawing/2014/main" id="{6B685FAD-EED1-80CC-D2C7-83BDD235C66E}"/>
              </a:ext>
            </a:extLst>
          </p:cNvPr>
          <p:cNvSpPr txBox="1"/>
          <p:nvPr/>
        </p:nvSpPr>
        <p:spPr>
          <a:xfrm>
            <a:off x="1029261" y="4670183"/>
            <a:ext cx="10166366" cy="646331"/>
          </a:xfrm>
          <a:prstGeom prst="rect">
            <a:avLst/>
          </a:prstGeom>
          <a:noFill/>
        </p:spPr>
        <p:txBody>
          <a:bodyPr wrap="square">
            <a:spAutoFit/>
          </a:bodyPr>
          <a:lstStyle/>
          <a:p>
            <a:pPr marL="0" indent="0">
              <a:buNone/>
            </a:pPr>
            <a:r>
              <a:rPr lang="en-AU" i="1" dirty="0">
                <a:latin typeface="Helvetica" pitchFamily="2" charset="0"/>
              </a:rPr>
              <a:t>W</a:t>
            </a:r>
            <a:r>
              <a:rPr lang="en-AU" sz="1800" i="1" dirty="0">
                <a:latin typeface="Helvetica" pitchFamily="2" charset="0"/>
              </a:rPr>
              <a:t>e are committed to fostering learning environments grounded in our core virtues: </a:t>
            </a:r>
          </a:p>
          <a:p>
            <a:pPr marL="0" indent="0">
              <a:buNone/>
            </a:pPr>
            <a:r>
              <a:rPr lang="en-AU" sz="1800" i="1" dirty="0">
                <a:solidFill>
                  <a:schemeClr val="accent2"/>
                </a:solidFill>
                <a:latin typeface="Helvetica" pitchFamily="2" charset="0"/>
              </a:rPr>
              <a:t>Compassion, Kindness, Humility, Gentleness, and Patience</a:t>
            </a:r>
            <a:r>
              <a:rPr lang="en-AU" sz="1800" i="1" dirty="0">
                <a:latin typeface="Helvetica" pitchFamily="2" charset="0"/>
              </a:rPr>
              <a:t>. </a:t>
            </a:r>
            <a:endParaRPr lang="en-US" sz="1800" b="1" i="1" dirty="0">
              <a:latin typeface="Helvetica" pitchFamily="2" charset="0"/>
            </a:endParaRPr>
          </a:p>
        </p:txBody>
      </p:sp>
    </p:spTree>
    <p:extLst>
      <p:ext uri="{BB962C8B-B14F-4D97-AF65-F5344CB8AC3E}">
        <p14:creationId xmlns:p14="http://schemas.microsoft.com/office/powerpoint/2010/main" val="401056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F851-1219-129F-02D5-F6F8166879E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B0D65D-4F5A-559C-AC2C-33D9D1F5B79D}"/>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C73ECC-5DDF-398E-482C-BE4D7FCD5B84}"/>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Questions</a:t>
            </a:r>
            <a:endParaRPr lang="en-US" dirty="0">
              <a:solidFill>
                <a:schemeClr val="accent2"/>
              </a:solidFill>
              <a:latin typeface="Helvetica" pitchFamily="2" charset="0"/>
            </a:endParaRPr>
          </a:p>
        </p:txBody>
      </p:sp>
      <p:pic>
        <p:nvPicPr>
          <p:cNvPr id="5" name="Picture 4">
            <a:extLst>
              <a:ext uri="{FF2B5EF4-FFF2-40B4-BE49-F238E27FC236}">
                <a16:creationId xmlns:a16="http://schemas.microsoft.com/office/drawing/2014/main" id="{C175EBB3-3301-8ADE-ED8B-F58226C8F028}"/>
              </a:ext>
            </a:extLst>
          </p:cNvPr>
          <p:cNvPicPr>
            <a:picLocks noChangeAspect="1"/>
          </p:cNvPicPr>
          <p:nvPr/>
        </p:nvPicPr>
        <p:blipFill>
          <a:blip r:embed="rId2"/>
          <a:stretch>
            <a:fillRect/>
          </a:stretch>
        </p:blipFill>
        <p:spPr>
          <a:xfrm>
            <a:off x="2209800" y="2213421"/>
            <a:ext cx="7772400" cy="3846253"/>
          </a:xfrm>
          <a:prstGeom prst="rect">
            <a:avLst/>
          </a:prstGeom>
        </p:spPr>
      </p:pic>
    </p:spTree>
    <p:extLst>
      <p:ext uri="{BB962C8B-B14F-4D97-AF65-F5344CB8AC3E}">
        <p14:creationId xmlns:p14="http://schemas.microsoft.com/office/powerpoint/2010/main" val="177435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AC054-70B6-F033-8542-737292A3C739}"/>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463345-FF72-D3C8-F667-D79A1E3C424D}"/>
              </a:ext>
            </a:extLst>
          </p:cNvPr>
          <p:cNvSpPr>
            <a:spLocks noGrp="1"/>
          </p:cNvSpPr>
          <p:nvPr>
            <p:ph type="title"/>
          </p:nvPr>
        </p:nvSpPr>
        <p:spPr>
          <a:xfrm>
            <a:off x="1028110" y="243491"/>
            <a:ext cx="8437605" cy="1325563"/>
          </a:xfrm>
        </p:spPr>
        <p:txBody>
          <a:bodyPr/>
          <a:lstStyle/>
          <a:p>
            <a:r>
              <a:rPr lang="en-US" sz="3600" dirty="0">
                <a:solidFill>
                  <a:schemeClr val="accent2"/>
                </a:solidFill>
                <a:latin typeface="Helvetica" pitchFamily="2" charset="0"/>
              </a:rPr>
              <a:t>Outline</a:t>
            </a:r>
            <a:endParaRPr lang="en-US" dirty="0">
              <a:solidFill>
                <a:schemeClr val="accent2"/>
              </a:solidFill>
              <a:latin typeface="Helvetica" pitchFamily="2" charset="0"/>
            </a:endParaRPr>
          </a:p>
        </p:txBody>
      </p:sp>
      <p:sp>
        <p:nvSpPr>
          <p:cNvPr id="12" name="TextBox 11">
            <a:extLst>
              <a:ext uri="{FF2B5EF4-FFF2-40B4-BE49-F238E27FC236}">
                <a16:creationId xmlns:a16="http://schemas.microsoft.com/office/drawing/2014/main" id="{755B2FE8-3314-E753-A97B-AF54C920C43C}"/>
              </a:ext>
            </a:extLst>
          </p:cNvPr>
          <p:cNvSpPr txBox="1"/>
          <p:nvPr/>
        </p:nvSpPr>
        <p:spPr>
          <a:xfrm>
            <a:off x="1028110" y="1844046"/>
            <a:ext cx="6106886" cy="1785104"/>
          </a:xfrm>
          <a:prstGeom prst="rect">
            <a:avLst/>
          </a:prstGeom>
          <a:noFill/>
        </p:spPr>
        <p:txBody>
          <a:bodyPr wrap="square">
            <a:spAutoFit/>
          </a:bodyPr>
          <a:lstStyle/>
          <a:p>
            <a:pPr>
              <a:spcAft>
                <a:spcPts val="600"/>
              </a:spcAft>
            </a:pPr>
            <a:r>
              <a:rPr lang="en-US" dirty="0">
                <a:latin typeface="Helvetica" pitchFamily="2" charset="0"/>
              </a:rPr>
              <a:t>Impetus of the study</a:t>
            </a:r>
          </a:p>
          <a:p>
            <a:pPr>
              <a:spcAft>
                <a:spcPts val="600"/>
              </a:spcAft>
            </a:pPr>
            <a:r>
              <a:rPr lang="en-US" dirty="0">
                <a:latin typeface="Helvetica" pitchFamily="2" charset="0"/>
              </a:rPr>
              <a:t>Grounded theory methodology</a:t>
            </a:r>
          </a:p>
          <a:p>
            <a:pPr>
              <a:spcAft>
                <a:spcPts val="600"/>
              </a:spcAft>
            </a:pPr>
            <a:r>
              <a:rPr lang="en-US" dirty="0">
                <a:latin typeface="Helvetica" pitchFamily="2" charset="0"/>
              </a:rPr>
              <a:t>Findings</a:t>
            </a:r>
          </a:p>
          <a:p>
            <a:pPr>
              <a:spcAft>
                <a:spcPts val="600"/>
              </a:spcAft>
            </a:pPr>
            <a:r>
              <a:rPr lang="en-US" dirty="0">
                <a:latin typeface="Helvetica" pitchFamily="2" charset="0"/>
              </a:rPr>
              <a:t>Recommendations</a:t>
            </a:r>
          </a:p>
          <a:p>
            <a:pPr>
              <a:spcAft>
                <a:spcPts val="600"/>
              </a:spcAft>
            </a:pPr>
            <a:r>
              <a:rPr lang="en-US" dirty="0">
                <a:latin typeface="Helvetica" pitchFamily="2" charset="0"/>
              </a:rPr>
              <a:t>Q&amp;A</a:t>
            </a:r>
          </a:p>
        </p:txBody>
      </p:sp>
      <p:pic>
        <p:nvPicPr>
          <p:cNvPr id="13" name="Picture 12">
            <a:extLst>
              <a:ext uri="{FF2B5EF4-FFF2-40B4-BE49-F238E27FC236}">
                <a16:creationId xmlns:a16="http://schemas.microsoft.com/office/drawing/2014/main" id="{CE66CC31-9F5D-BD9B-D7F7-E291A18E92F6}"/>
              </a:ext>
            </a:extLst>
          </p:cNvPr>
          <p:cNvPicPr>
            <a:picLocks noChangeAspect="1"/>
          </p:cNvPicPr>
          <p:nvPr/>
        </p:nvPicPr>
        <p:blipFill>
          <a:blip r:embed="rId2"/>
          <a:stretch>
            <a:fillRect/>
          </a:stretch>
        </p:blipFill>
        <p:spPr>
          <a:xfrm>
            <a:off x="9212921" y="5383496"/>
            <a:ext cx="2585561" cy="1124719"/>
          </a:xfrm>
          <a:prstGeom prst="rect">
            <a:avLst/>
          </a:prstGeom>
        </p:spPr>
      </p:pic>
    </p:spTree>
    <p:extLst>
      <p:ext uri="{BB962C8B-B14F-4D97-AF65-F5344CB8AC3E}">
        <p14:creationId xmlns:p14="http://schemas.microsoft.com/office/powerpoint/2010/main" val="311739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29240-4240-CEEF-883A-57FFDF995BF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7AEC492-D63F-D4AD-AB28-7106918D10C3}"/>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D0FC6C-0C6C-C7CE-3BE1-C07EAD9E9208}"/>
              </a:ext>
            </a:extLst>
          </p:cNvPr>
          <p:cNvSpPr>
            <a:spLocks noGrp="1"/>
          </p:cNvSpPr>
          <p:nvPr>
            <p:ph type="title"/>
          </p:nvPr>
        </p:nvSpPr>
        <p:spPr>
          <a:xfrm>
            <a:off x="1028110" y="243491"/>
            <a:ext cx="8437605" cy="1325563"/>
          </a:xfrm>
        </p:spPr>
        <p:txBody>
          <a:bodyPr/>
          <a:lstStyle/>
          <a:p>
            <a:r>
              <a:rPr lang="en-US" sz="3600" dirty="0">
                <a:solidFill>
                  <a:schemeClr val="accent2"/>
                </a:solidFill>
                <a:latin typeface="Helvetica" pitchFamily="2" charset="0"/>
              </a:rPr>
              <a:t>Impetus</a:t>
            </a:r>
            <a:endParaRPr lang="en-US" dirty="0">
              <a:solidFill>
                <a:schemeClr val="accent2"/>
              </a:solidFill>
              <a:latin typeface="Helvetica" pitchFamily="2" charset="0"/>
            </a:endParaRPr>
          </a:p>
        </p:txBody>
      </p:sp>
      <p:sp>
        <p:nvSpPr>
          <p:cNvPr id="12" name="TextBox 11">
            <a:extLst>
              <a:ext uri="{FF2B5EF4-FFF2-40B4-BE49-F238E27FC236}">
                <a16:creationId xmlns:a16="http://schemas.microsoft.com/office/drawing/2014/main" id="{9DF427FA-41BA-7BA2-3781-3611F9240191}"/>
              </a:ext>
            </a:extLst>
          </p:cNvPr>
          <p:cNvSpPr txBox="1"/>
          <p:nvPr/>
        </p:nvSpPr>
        <p:spPr>
          <a:xfrm>
            <a:off x="1028110" y="1844046"/>
            <a:ext cx="11011490" cy="1431161"/>
          </a:xfrm>
          <a:prstGeom prst="rect">
            <a:avLst/>
          </a:prstGeom>
          <a:noFill/>
        </p:spPr>
        <p:txBody>
          <a:bodyPr wrap="square">
            <a:spAutoFit/>
          </a:bodyPr>
          <a:lstStyle/>
          <a:p>
            <a:pPr>
              <a:spcAft>
                <a:spcPts val="600"/>
              </a:spcAft>
            </a:pPr>
            <a:r>
              <a:rPr lang="en-US" dirty="0">
                <a:latin typeface="Helvetica" pitchFamily="2" charset="0"/>
              </a:rPr>
              <a:t>New Australian Curriculum (2018) which included new content</a:t>
            </a:r>
          </a:p>
          <a:p>
            <a:pPr>
              <a:spcAft>
                <a:spcPts val="600"/>
              </a:spcAft>
            </a:pPr>
            <a:r>
              <a:rPr lang="en-US" dirty="0">
                <a:latin typeface="Helvetica" pitchFamily="2" charset="0"/>
              </a:rPr>
              <a:t>Shift from medico-scientific perspective to a socio-cultural perspective</a:t>
            </a:r>
          </a:p>
          <a:p>
            <a:pPr>
              <a:spcAft>
                <a:spcPts val="600"/>
              </a:spcAft>
            </a:pPr>
            <a:r>
              <a:rPr lang="en-US" dirty="0">
                <a:latin typeface="Helvetica" pitchFamily="2" charset="0"/>
              </a:rPr>
              <a:t>Teacher frustration and overwhelm at approaching new curriculum directions without adequate preparation</a:t>
            </a:r>
          </a:p>
          <a:p>
            <a:pPr>
              <a:spcAft>
                <a:spcPts val="600"/>
              </a:spcAft>
            </a:pPr>
            <a:r>
              <a:rPr lang="en-US" dirty="0">
                <a:latin typeface="Helvetica" pitchFamily="2" charset="0"/>
              </a:rPr>
              <a:t>Lack of consistency across schools</a:t>
            </a:r>
          </a:p>
        </p:txBody>
      </p:sp>
      <p:pic>
        <p:nvPicPr>
          <p:cNvPr id="13" name="Picture 12">
            <a:extLst>
              <a:ext uri="{FF2B5EF4-FFF2-40B4-BE49-F238E27FC236}">
                <a16:creationId xmlns:a16="http://schemas.microsoft.com/office/drawing/2014/main" id="{4CA8190D-2FE2-A623-BC31-3862AFCCF72E}"/>
              </a:ext>
            </a:extLst>
          </p:cNvPr>
          <p:cNvPicPr>
            <a:picLocks noChangeAspect="1"/>
          </p:cNvPicPr>
          <p:nvPr/>
        </p:nvPicPr>
        <p:blipFill>
          <a:blip r:embed="rId2"/>
          <a:stretch>
            <a:fillRect/>
          </a:stretch>
        </p:blipFill>
        <p:spPr>
          <a:xfrm>
            <a:off x="9212921" y="5383496"/>
            <a:ext cx="2585561" cy="1124719"/>
          </a:xfrm>
          <a:prstGeom prst="rect">
            <a:avLst/>
          </a:prstGeom>
        </p:spPr>
      </p:pic>
    </p:spTree>
    <p:extLst>
      <p:ext uri="{BB962C8B-B14F-4D97-AF65-F5344CB8AC3E}">
        <p14:creationId xmlns:p14="http://schemas.microsoft.com/office/powerpoint/2010/main" val="424424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AE55-89EE-5ED8-4E4E-1F3059BDF2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F14BBAA-4B56-CE6D-1539-03E6C3EAE2F1}"/>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21595-8513-C69E-8417-4B6BF6AF5ABB}"/>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Methodology - </a:t>
            </a:r>
            <a:r>
              <a:rPr lang="en-US" dirty="0">
                <a:solidFill>
                  <a:schemeClr val="accent2"/>
                </a:solidFill>
              </a:rPr>
              <a:t>Grounded Theory</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ADB2D47C-6D62-47F2-0D54-76BAA10CA5D3}"/>
              </a:ext>
            </a:extLst>
          </p:cNvPr>
          <p:cNvPicPr>
            <a:picLocks noChangeAspect="1"/>
          </p:cNvPicPr>
          <p:nvPr/>
        </p:nvPicPr>
        <p:blipFill>
          <a:blip r:embed="rId3"/>
          <a:stretch>
            <a:fillRect/>
          </a:stretch>
        </p:blipFill>
        <p:spPr>
          <a:xfrm>
            <a:off x="9212921" y="5383496"/>
            <a:ext cx="2585561" cy="1124719"/>
          </a:xfrm>
          <a:prstGeom prst="rect">
            <a:avLst/>
          </a:prstGeom>
        </p:spPr>
      </p:pic>
      <p:sp>
        <p:nvSpPr>
          <p:cNvPr id="11" name="TextBox 10">
            <a:extLst>
              <a:ext uri="{FF2B5EF4-FFF2-40B4-BE49-F238E27FC236}">
                <a16:creationId xmlns:a16="http://schemas.microsoft.com/office/drawing/2014/main" id="{F188B5BE-C28B-948F-09E5-E359CFE1CE64}"/>
              </a:ext>
            </a:extLst>
          </p:cNvPr>
          <p:cNvSpPr txBox="1"/>
          <p:nvPr/>
        </p:nvSpPr>
        <p:spPr>
          <a:xfrm>
            <a:off x="1028110" y="1844046"/>
            <a:ext cx="10599598" cy="4262705"/>
          </a:xfrm>
          <a:prstGeom prst="rect">
            <a:avLst/>
          </a:prstGeom>
          <a:noFill/>
        </p:spPr>
        <p:txBody>
          <a:bodyPr wrap="square">
            <a:spAutoFit/>
          </a:bodyPr>
          <a:lstStyle/>
          <a:p>
            <a:pPr>
              <a:spcAft>
                <a:spcPts val="600"/>
              </a:spcAft>
            </a:pPr>
            <a:r>
              <a:rPr lang="en-US" dirty="0">
                <a:latin typeface="Helvetica" pitchFamily="2" charset="0"/>
              </a:rPr>
              <a:t>Qualitative</a:t>
            </a:r>
          </a:p>
          <a:p>
            <a:pPr>
              <a:spcAft>
                <a:spcPts val="600"/>
              </a:spcAft>
            </a:pPr>
            <a:r>
              <a:rPr lang="en-US" dirty="0">
                <a:latin typeface="Helvetica" pitchFamily="2" charset="0"/>
              </a:rPr>
              <a:t>Inductive</a:t>
            </a:r>
          </a:p>
          <a:p>
            <a:pPr>
              <a:spcAft>
                <a:spcPts val="600"/>
              </a:spcAft>
            </a:pPr>
            <a:r>
              <a:rPr lang="en-US" dirty="0">
                <a:latin typeface="Helvetica" pitchFamily="2" charset="0"/>
              </a:rPr>
              <a:t>Reflective process</a:t>
            </a:r>
          </a:p>
          <a:p>
            <a:pPr>
              <a:spcAft>
                <a:spcPts val="600"/>
              </a:spcAft>
            </a:pPr>
            <a:r>
              <a:rPr lang="en-US" dirty="0">
                <a:latin typeface="Helvetica" pitchFamily="2" charset="0"/>
              </a:rPr>
              <a:t>Provide a window through which to see the lived experience of others</a:t>
            </a:r>
          </a:p>
          <a:p>
            <a:pPr>
              <a:spcAft>
                <a:spcPts val="600"/>
              </a:spcAft>
            </a:pPr>
            <a:r>
              <a:rPr lang="en-US" dirty="0">
                <a:latin typeface="Helvetica" pitchFamily="2" charset="0"/>
              </a:rPr>
              <a:t>Develop a theory to answer the question - What is going on here?</a:t>
            </a:r>
          </a:p>
          <a:p>
            <a:pPr>
              <a:spcAft>
                <a:spcPts val="600"/>
              </a:spcAft>
            </a:pPr>
            <a:endParaRPr lang="en-US" dirty="0">
              <a:latin typeface="Helvetica" pitchFamily="2" charset="0"/>
            </a:endParaRPr>
          </a:p>
          <a:p>
            <a:pPr>
              <a:spcAft>
                <a:spcPts val="600"/>
              </a:spcAft>
            </a:pPr>
            <a:endParaRPr lang="en-US" dirty="0">
              <a:latin typeface="Helvetica" pitchFamily="2" charset="0"/>
            </a:endParaRPr>
          </a:p>
          <a:p>
            <a:pPr>
              <a:spcAft>
                <a:spcPts val="600"/>
              </a:spcAft>
            </a:pPr>
            <a:endParaRPr lang="en-US" dirty="0">
              <a:latin typeface="Helvetica" pitchFamily="2" charset="0"/>
            </a:endParaRPr>
          </a:p>
          <a:p>
            <a:pPr>
              <a:spcAft>
                <a:spcPts val="600"/>
              </a:spcAft>
            </a:pPr>
            <a:r>
              <a:rPr lang="en-US" dirty="0">
                <a:latin typeface="Helvetica" pitchFamily="2" charset="0"/>
              </a:rPr>
              <a:t>Pilot</a:t>
            </a:r>
          </a:p>
          <a:p>
            <a:pPr>
              <a:spcAft>
                <a:spcPts val="600"/>
              </a:spcAft>
            </a:pPr>
            <a:r>
              <a:rPr lang="en-US" dirty="0">
                <a:latin typeface="Helvetica" pitchFamily="2" charset="0"/>
              </a:rPr>
              <a:t>Screening</a:t>
            </a:r>
          </a:p>
          <a:p>
            <a:pPr>
              <a:spcAft>
                <a:spcPts val="600"/>
              </a:spcAft>
            </a:pPr>
            <a:r>
              <a:rPr lang="en-US" dirty="0">
                <a:latin typeface="Helvetica" pitchFamily="2" charset="0"/>
              </a:rPr>
              <a:t>Three phase study</a:t>
            </a:r>
          </a:p>
          <a:p>
            <a:pPr>
              <a:spcAft>
                <a:spcPts val="600"/>
              </a:spcAft>
            </a:pPr>
            <a:r>
              <a:rPr lang="en-US" dirty="0">
                <a:latin typeface="Helvetica" pitchFamily="2" charset="0"/>
              </a:rPr>
              <a:t>Semi-Structured interviews</a:t>
            </a:r>
          </a:p>
        </p:txBody>
      </p:sp>
    </p:spTree>
    <p:extLst>
      <p:ext uri="{BB962C8B-B14F-4D97-AF65-F5344CB8AC3E}">
        <p14:creationId xmlns:p14="http://schemas.microsoft.com/office/powerpoint/2010/main" val="290872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1069-8871-4416-666C-BB95FD1F4B7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B52173C-C00B-1DBE-2CAE-C220C656FE3B}"/>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0D2D2B-A0C0-3817-EB0E-7E9DD708934F}"/>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Methodology - </a:t>
            </a:r>
            <a:r>
              <a:rPr lang="en-US" dirty="0">
                <a:solidFill>
                  <a:schemeClr val="accent2"/>
                </a:solidFill>
              </a:rPr>
              <a:t>Grounded Theory</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9FF6C7D1-8D97-6A42-DFC1-A90E7CC5247A}"/>
              </a:ext>
            </a:extLst>
          </p:cNvPr>
          <p:cNvPicPr>
            <a:picLocks noChangeAspect="1"/>
          </p:cNvPicPr>
          <p:nvPr/>
        </p:nvPicPr>
        <p:blipFill>
          <a:blip r:embed="rId3"/>
          <a:stretch>
            <a:fillRect/>
          </a:stretch>
        </p:blipFill>
        <p:spPr>
          <a:xfrm>
            <a:off x="9212921" y="5383496"/>
            <a:ext cx="2585561" cy="1124719"/>
          </a:xfrm>
          <a:prstGeom prst="rect">
            <a:avLst/>
          </a:prstGeom>
        </p:spPr>
      </p:pic>
      <p:sp>
        <p:nvSpPr>
          <p:cNvPr id="10" name="TextBox 9">
            <a:extLst>
              <a:ext uri="{FF2B5EF4-FFF2-40B4-BE49-F238E27FC236}">
                <a16:creationId xmlns:a16="http://schemas.microsoft.com/office/drawing/2014/main" id="{54D3ACF7-F541-6C78-AA0D-73876E972EF8}"/>
              </a:ext>
            </a:extLst>
          </p:cNvPr>
          <p:cNvSpPr txBox="1"/>
          <p:nvPr/>
        </p:nvSpPr>
        <p:spPr>
          <a:xfrm>
            <a:off x="1028110" y="2158382"/>
            <a:ext cx="2398059" cy="1077218"/>
          </a:xfrm>
          <a:prstGeom prst="rect">
            <a:avLst/>
          </a:prstGeom>
          <a:noFill/>
        </p:spPr>
        <p:txBody>
          <a:bodyPr wrap="square">
            <a:spAutoFit/>
          </a:bodyPr>
          <a:lstStyle/>
          <a:p>
            <a:pPr>
              <a:spcAft>
                <a:spcPts val="600"/>
              </a:spcAft>
            </a:pPr>
            <a:r>
              <a:rPr lang="en-US" dirty="0">
                <a:solidFill>
                  <a:schemeClr val="accent2"/>
                </a:solidFill>
                <a:latin typeface="Helvetica" pitchFamily="2" charset="0"/>
              </a:rPr>
              <a:t>Pilot Study</a:t>
            </a:r>
          </a:p>
          <a:p>
            <a:pPr>
              <a:spcAft>
                <a:spcPts val="600"/>
              </a:spcAft>
            </a:pPr>
            <a:r>
              <a:rPr lang="en-US" dirty="0">
                <a:latin typeface="Helvetica" pitchFamily="2" charset="0"/>
              </a:rPr>
              <a:t>2 participants</a:t>
            </a:r>
          </a:p>
          <a:p>
            <a:endParaRPr lang="en-US" dirty="0"/>
          </a:p>
        </p:txBody>
      </p:sp>
      <p:sp>
        <p:nvSpPr>
          <p:cNvPr id="3" name="TextBox 2">
            <a:extLst>
              <a:ext uri="{FF2B5EF4-FFF2-40B4-BE49-F238E27FC236}">
                <a16:creationId xmlns:a16="http://schemas.microsoft.com/office/drawing/2014/main" id="{4427BBE2-8C7F-59EE-8AB6-29B7C38727D0}"/>
              </a:ext>
            </a:extLst>
          </p:cNvPr>
          <p:cNvSpPr txBox="1"/>
          <p:nvPr/>
        </p:nvSpPr>
        <p:spPr>
          <a:xfrm>
            <a:off x="1028109" y="3339509"/>
            <a:ext cx="2398057" cy="3447098"/>
          </a:xfrm>
          <a:prstGeom prst="rect">
            <a:avLst/>
          </a:prstGeom>
          <a:noFill/>
        </p:spPr>
        <p:txBody>
          <a:bodyPr wrap="square">
            <a:spAutoFit/>
          </a:bodyPr>
          <a:lstStyle/>
          <a:p>
            <a:pPr>
              <a:spcAft>
                <a:spcPts val="600"/>
              </a:spcAft>
            </a:pPr>
            <a:r>
              <a:rPr lang="en-US" dirty="0">
                <a:solidFill>
                  <a:schemeClr val="accent2"/>
                </a:solidFill>
                <a:latin typeface="Helvetica" pitchFamily="2" charset="0"/>
              </a:rPr>
              <a:t>Phase one</a:t>
            </a:r>
          </a:p>
          <a:p>
            <a:pPr>
              <a:spcAft>
                <a:spcPts val="600"/>
              </a:spcAft>
            </a:pPr>
            <a:r>
              <a:rPr lang="en-US" dirty="0">
                <a:latin typeface="Helvetica" pitchFamily="2" charset="0"/>
              </a:rPr>
              <a:t>23 participants</a:t>
            </a:r>
          </a:p>
          <a:p>
            <a:pPr>
              <a:spcAft>
                <a:spcPts val="600"/>
              </a:spcAft>
            </a:pPr>
            <a:r>
              <a:rPr lang="en-US" dirty="0">
                <a:latin typeface="Helvetica" pitchFamily="2" charset="0"/>
              </a:rPr>
              <a:t>9 male, 14 female</a:t>
            </a:r>
          </a:p>
          <a:p>
            <a:pPr>
              <a:spcAft>
                <a:spcPts val="600"/>
              </a:spcAft>
            </a:pPr>
            <a:endParaRPr lang="en-US" dirty="0">
              <a:latin typeface="Helvetica" pitchFamily="2" charset="0"/>
            </a:endParaRPr>
          </a:p>
          <a:p>
            <a:pPr>
              <a:lnSpc>
                <a:spcPct val="150000"/>
              </a:lnSpc>
              <a:spcAft>
                <a:spcPts val="600"/>
              </a:spcAft>
            </a:pPr>
            <a:endParaRPr lang="en-US" dirty="0">
              <a:latin typeface="Helvetica" pitchFamily="2" charset="0"/>
            </a:endParaRPr>
          </a:p>
          <a:p>
            <a:pPr>
              <a:spcAft>
                <a:spcPts val="600"/>
              </a:spcAft>
            </a:pPr>
            <a:r>
              <a:rPr lang="en-US" sz="1600" i="1" dirty="0">
                <a:latin typeface="Helvetica" pitchFamily="2" charset="0"/>
              </a:rPr>
              <a:t>What's your involvement with teaching health at the moment?</a:t>
            </a:r>
          </a:p>
          <a:p>
            <a:pPr>
              <a:spcAft>
                <a:spcPts val="600"/>
              </a:spcAft>
            </a:pPr>
            <a:endParaRPr lang="en-US" dirty="0">
              <a:latin typeface="Helvetica" pitchFamily="2" charset="0"/>
            </a:endParaRPr>
          </a:p>
          <a:p>
            <a:endParaRPr lang="en-US" dirty="0"/>
          </a:p>
        </p:txBody>
      </p:sp>
      <p:sp>
        <p:nvSpPr>
          <p:cNvPr id="4" name="TextBox 3">
            <a:extLst>
              <a:ext uri="{FF2B5EF4-FFF2-40B4-BE49-F238E27FC236}">
                <a16:creationId xmlns:a16="http://schemas.microsoft.com/office/drawing/2014/main" id="{D90EBE89-B5C3-3AD6-3CF0-FE7012E0523F}"/>
              </a:ext>
            </a:extLst>
          </p:cNvPr>
          <p:cNvSpPr txBox="1"/>
          <p:nvPr/>
        </p:nvSpPr>
        <p:spPr>
          <a:xfrm>
            <a:off x="3697941" y="3339509"/>
            <a:ext cx="2398059" cy="3924151"/>
          </a:xfrm>
          <a:prstGeom prst="rect">
            <a:avLst/>
          </a:prstGeom>
          <a:noFill/>
        </p:spPr>
        <p:txBody>
          <a:bodyPr wrap="square">
            <a:spAutoFit/>
          </a:bodyPr>
          <a:lstStyle/>
          <a:p>
            <a:pPr>
              <a:spcAft>
                <a:spcPts val="600"/>
              </a:spcAft>
            </a:pPr>
            <a:r>
              <a:rPr lang="en-US" dirty="0">
                <a:solidFill>
                  <a:schemeClr val="accent2"/>
                </a:solidFill>
                <a:latin typeface="Helvetica" pitchFamily="2" charset="0"/>
              </a:rPr>
              <a:t>Phase two</a:t>
            </a:r>
          </a:p>
          <a:p>
            <a:pPr>
              <a:spcAft>
                <a:spcPts val="600"/>
              </a:spcAft>
            </a:pPr>
            <a:r>
              <a:rPr lang="en-US" dirty="0">
                <a:latin typeface="Helvetica" pitchFamily="2" charset="0"/>
              </a:rPr>
              <a:t>22 participants</a:t>
            </a:r>
          </a:p>
          <a:p>
            <a:pPr lvl="0"/>
            <a:r>
              <a:rPr lang="en-AU" dirty="0">
                <a:solidFill>
                  <a:schemeClr val="accent1"/>
                </a:solidFill>
                <a:latin typeface="Helvetica" pitchFamily="2" charset="0"/>
              </a:rPr>
              <a:t>I</a:t>
            </a:r>
            <a:r>
              <a:rPr lang="en-AU" sz="1800" dirty="0">
                <a:solidFill>
                  <a:schemeClr val="accent1"/>
                </a:solidFill>
                <a:latin typeface="Helvetica" pitchFamily="2" charset="0"/>
              </a:rPr>
              <a:t>nform, extend, and refine </a:t>
            </a:r>
            <a:r>
              <a:rPr lang="en-AU" sz="1800" dirty="0">
                <a:latin typeface="Helvetica" pitchFamily="2" charset="0"/>
              </a:rPr>
              <a:t>the themes from Phase 1.</a:t>
            </a:r>
            <a:endParaRPr lang="en-US" sz="1800" dirty="0">
              <a:latin typeface="Helvetica" pitchFamily="2" charset="0"/>
            </a:endParaRPr>
          </a:p>
          <a:p>
            <a:pPr>
              <a:spcAft>
                <a:spcPts val="600"/>
              </a:spcAft>
            </a:pPr>
            <a:endParaRPr lang="en-US" dirty="0">
              <a:latin typeface="Helvetica" pitchFamily="2" charset="0"/>
            </a:endParaRPr>
          </a:p>
          <a:p>
            <a:pPr>
              <a:spcAft>
                <a:spcPts val="600"/>
              </a:spcAft>
            </a:pPr>
            <a:r>
              <a:rPr lang="en-US" sz="1600" i="1" dirty="0">
                <a:latin typeface="Helvetica" pitchFamily="2" charset="0"/>
              </a:rPr>
              <a:t>Can you give some examples of content that you feel could be interpreted in different ways?</a:t>
            </a:r>
          </a:p>
          <a:p>
            <a:pPr>
              <a:spcAft>
                <a:spcPts val="600"/>
              </a:spcAft>
            </a:pPr>
            <a:endParaRPr lang="en-US" dirty="0">
              <a:latin typeface="Helvetica" pitchFamily="2" charset="0"/>
            </a:endParaRPr>
          </a:p>
          <a:p>
            <a:endParaRPr lang="en-US" dirty="0"/>
          </a:p>
        </p:txBody>
      </p:sp>
      <p:sp>
        <p:nvSpPr>
          <p:cNvPr id="5" name="TextBox 4">
            <a:extLst>
              <a:ext uri="{FF2B5EF4-FFF2-40B4-BE49-F238E27FC236}">
                <a16:creationId xmlns:a16="http://schemas.microsoft.com/office/drawing/2014/main" id="{38D4B510-F25A-8A31-FA25-4AFD5B5B3A0E}"/>
              </a:ext>
            </a:extLst>
          </p:cNvPr>
          <p:cNvSpPr txBox="1"/>
          <p:nvPr/>
        </p:nvSpPr>
        <p:spPr>
          <a:xfrm>
            <a:off x="6367775" y="3339509"/>
            <a:ext cx="2398059" cy="3185487"/>
          </a:xfrm>
          <a:prstGeom prst="rect">
            <a:avLst/>
          </a:prstGeom>
          <a:noFill/>
        </p:spPr>
        <p:txBody>
          <a:bodyPr wrap="square">
            <a:spAutoFit/>
          </a:bodyPr>
          <a:lstStyle/>
          <a:p>
            <a:pPr>
              <a:spcAft>
                <a:spcPts val="600"/>
              </a:spcAft>
            </a:pPr>
            <a:r>
              <a:rPr lang="en-US" dirty="0">
                <a:solidFill>
                  <a:schemeClr val="accent2"/>
                </a:solidFill>
                <a:latin typeface="Helvetica" pitchFamily="2" charset="0"/>
              </a:rPr>
              <a:t>Phase three</a:t>
            </a:r>
          </a:p>
          <a:p>
            <a:pPr>
              <a:spcAft>
                <a:spcPts val="600"/>
              </a:spcAft>
            </a:pPr>
            <a:r>
              <a:rPr lang="en-US" dirty="0">
                <a:latin typeface="Helvetica" pitchFamily="2" charset="0"/>
              </a:rPr>
              <a:t>19 participants</a:t>
            </a:r>
          </a:p>
          <a:p>
            <a:pPr lvl="0"/>
            <a:r>
              <a:rPr lang="en-AU" dirty="0">
                <a:solidFill>
                  <a:schemeClr val="accent1"/>
                </a:solidFill>
              </a:rPr>
              <a:t>What do participants believe and why?</a:t>
            </a:r>
            <a:endParaRPr lang="en-US" sz="1800" dirty="0"/>
          </a:p>
          <a:p>
            <a:pPr>
              <a:spcAft>
                <a:spcPts val="600"/>
              </a:spcAft>
            </a:pPr>
            <a:endParaRPr lang="en-US" dirty="0">
              <a:latin typeface="Helvetica" pitchFamily="2" charset="0"/>
            </a:endParaRPr>
          </a:p>
          <a:p>
            <a:pPr>
              <a:spcAft>
                <a:spcPts val="600"/>
              </a:spcAft>
            </a:pPr>
            <a:endParaRPr lang="en-US" dirty="0">
              <a:latin typeface="Helvetica" pitchFamily="2" charset="0"/>
            </a:endParaRPr>
          </a:p>
          <a:p>
            <a:pPr lvl="0"/>
            <a:r>
              <a:rPr lang="en-AU" sz="1600" i="1" dirty="0">
                <a:solidFill>
                  <a:schemeClr val="accent1"/>
                </a:solidFill>
                <a:latin typeface="Helvetica" pitchFamily="2" charset="0"/>
              </a:rPr>
              <a:t>What does ‘healthy’ mean?</a:t>
            </a:r>
            <a:endParaRPr lang="en-GB" sz="1600" i="1" dirty="0">
              <a:latin typeface="Helvetica" pitchFamily="2" charset="0"/>
            </a:endParaRPr>
          </a:p>
          <a:p>
            <a:pPr>
              <a:spcAft>
                <a:spcPts val="600"/>
              </a:spcAft>
            </a:pPr>
            <a:endParaRPr lang="en-US" dirty="0">
              <a:latin typeface="Helvetica" pitchFamily="2" charset="0"/>
            </a:endParaRPr>
          </a:p>
          <a:p>
            <a:endParaRPr lang="en-US" dirty="0"/>
          </a:p>
        </p:txBody>
      </p:sp>
    </p:spTree>
    <p:extLst>
      <p:ext uri="{BB962C8B-B14F-4D97-AF65-F5344CB8AC3E}">
        <p14:creationId xmlns:p14="http://schemas.microsoft.com/office/powerpoint/2010/main" val="18568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E48A-03E2-4AA2-8CE1-F6D6CA0F713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15B6CB-7C29-E247-05E3-07A61C19AA76}"/>
              </a:ext>
            </a:extLst>
          </p:cNvPr>
          <p:cNvSpPr/>
          <p:nvPr/>
        </p:nvSpPr>
        <p:spPr>
          <a:xfrm>
            <a:off x="0" y="0"/>
            <a:ext cx="12192000" cy="1569054"/>
          </a:xfrm>
          <a:prstGeom prst="rect">
            <a:avLst/>
          </a:prstGeom>
          <a:solidFill>
            <a:schemeClr val="tx1"/>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8BA2DC-3D74-F27F-D78C-847E30C7B6FD}"/>
              </a:ext>
            </a:extLst>
          </p:cNvPr>
          <p:cNvSpPr>
            <a:spLocks noGrp="1"/>
          </p:cNvSpPr>
          <p:nvPr>
            <p:ph type="title"/>
          </p:nvPr>
        </p:nvSpPr>
        <p:spPr>
          <a:xfrm>
            <a:off x="1028110" y="243491"/>
            <a:ext cx="8437605" cy="1325563"/>
          </a:xfrm>
        </p:spPr>
        <p:txBody>
          <a:bodyPr>
            <a:normAutofit/>
          </a:bodyPr>
          <a:lstStyle/>
          <a:p>
            <a:r>
              <a:rPr lang="en-US" sz="3600" dirty="0">
                <a:solidFill>
                  <a:schemeClr val="accent2"/>
                </a:solidFill>
                <a:latin typeface="Helvetica" pitchFamily="2" charset="0"/>
              </a:rPr>
              <a:t>Findings</a:t>
            </a:r>
            <a:endParaRPr lang="en-US" dirty="0">
              <a:solidFill>
                <a:schemeClr val="accent2"/>
              </a:solidFill>
              <a:latin typeface="Helvetica" pitchFamily="2" charset="0"/>
            </a:endParaRPr>
          </a:p>
        </p:txBody>
      </p:sp>
      <p:pic>
        <p:nvPicPr>
          <p:cNvPr id="13" name="Picture 12">
            <a:extLst>
              <a:ext uri="{FF2B5EF4-FFF2-40B4-BE49-F238E27FC236}">
                <a16:creationId xmlns:a16="http://schemas.microsoft.com/office/drawing/2014/main" id="{4204D962-45EB-49D2-56E8-5D12A8D1EEE8}"/>
              </a:ext>
            </a:extLst>
          </p:cNvPr>
          <p:cNvPicPr>
            <a:picLocks noChangeAspect="1"/>
          </p:cNvPicPr>
          <p:nvPr/>
        </p:nvPicPr>
        <p:blipFill>
          <a:blip r:embed="rId3"/>
          <a:stretch>
            <a:fillRect/>
          </a:stretch>
        </p:blipFill>
        <p:spPr>
          <a:xfrm>
            <a:off x="9212921" y="5383496"/>
            <a:ext cx="2585561" cy="1124719"/>
          </a:xfrm>
          <a:prstGeom prst="rect">
            <a:avLst/>
          </a:prstGeom>
        </p:spPr>
      </p:pic>
      <p:sp>
        <p:nvSpPr>
          <p:cNvPr id="10" name="TextBox 9">
            <a:extLst>
              <a:ext uri="{FF2B5EF4-FFF2-40B4-BE49-F238E27FC236}">
                <a16:creationId xmlns:a16="http://schemas.microsoft.com/office/drawing/2014/main" id="{8A65760A-1C59-754A-3CE0-92BEF76BC142}"/>
              </a:ext>
            </a:extLst>
          </p:cNvPr>
          <p:cNvSpPr txBox="1"/>
          <p:nvPr/>
        </p:nvSpPr>
        <p:spPr>
          <a:xfrm>
            <a:off x="1028107" y="2092644"/>
            <a:ext cx="2398059" cy="2139047"/>
          </a:xfrm>
          <a:prstGeom prst="rect">
            <a:avLst/>
          </a:prstGeom>
          <a:noFill/>
        </p:spPr>
        <p:txBody>
          <a:bodyPr wrap="square">
            <a:spAutoFit/>
          </a:bodyPr>
          <a:lstStyle/>
          <a:p>
            <a:pPr>
              <a:spcAft>
                <a:spcPts val="600"/>
              </a:spcAft>
            </a:pPr>
            <a:r>
              <a:rPr lang="en-US" dirty="0">
                <a:latin typeface="Helvetica" pitchFamily="2" charset="0"/>
              </a:rPr>
              <a:t>Focused data</a:t>
            </a:r>
          </a:p>
          <a:p>
            <a:pPr>
              <a:spcAft>
                <a:spcPts val="600"/>
              </a:spcAft>
            </a:pPr>
            <a:r>
              <a:rPr lang="en-US" dirty="0">
                <a:latin typeface="Helvetica" pitchFamily="2" charset="0"/>
              </a:rPr>
              <a:t>Memoing</a:t>
            </a:r>
          </a:p>
          <a:p>
            <a:pPr>
              <a:spcAft>
                <a:spcPts val="600"/>
              </a:spcAft>
            </a:pPr>
            <a:r>
              <a:rPr lang="en-US" dirty="0">
                <a:latin typeface="Helvetica" pitchFamily="2" charset="0"/>
              </a:rPr>
              <a:t>Categorization</a:t>
            </a:r>
          </a:p>
          <a:p>
            <a:pPr>
              <a:spcAft>
                <a:spcPts val="600"/>
              </a:spcAft>
            </a:pPr>
            <a:r>
              <a:rPr lang="en-US" dirty="0">
                <a:latin typeface="Helvetica" pitchFamily="2" charset="0"/>
              </a:rPr>
              <a:t>Themes</a:t>
            </a:r>
          </a:p>
          <a:p>
            <a:pPr>
              <a:spcAft>
                <a:spcPts val="600"/>
              </a:spcAft>
            </a:pPr>
            <a:r>
              <a:rPr lang="en-US" dirty="0">
                <a:latin typeface="Helvetica" pitchFamily="2" charset="0"/>
              </a:rPr>
              <a:t>Framework</a:t>
            </a:r>
          </a:p>
          <a:p>
            <a:endParaRPr lang="en-US" dirty="0"/>
          </a:p>
        </p:txBody>
      </p:sp>
      <p:sp>
        <p:nvSpPr>
          <p:cNvPr id="3" name="TextBox 2">
            <a:extLst>
              <a:ext uri="{FF2B5EF4-FFF2-40B4-BE49-F238E27FC236}">
                <a16:creationId xmlns:a16="http://schemas.microsoft.com/office/drawing/2014/main" id="{41304F9B-6B75-6DE4-6268-924353993193}"/>
              </a:ext>
            </a:extLst>
          </p:cNvPr>
          <p:cNvSpPr txBox="1"/>
          <p:nvPr/>
        </p:nvSpPr>
        <p:spPr>
          <a:xfrm>
            <a:off x="1028107" y="4401338"/>
            <a:ext cx="10166366" cy="353943"/>
          </a:xfrm>
          <a:prstGeom prst="rect">
            <a:avLst/>
          </a:prstGeom>
          <a:noFill/>
        </p:spPr>
        <p:txBody>
          <a:bodyPr wrap="square">
            <a:spAutoFit/>
          </a:bodyPr>
          <a:lstStyle/>
          <a:p>
            <a:pPr marL="0" indent="0">
              <a:buNone/>
            </a:pPr>
            <a:r>
              <a:rPr lang="en-AU" sz="1700" i="1" dirty="0">
                <a:solidFill>
                  <a:schemeClr val="accent2"/>
                </a:solidFill>
                <a:latin typeface="Helvetica" pitchFamily="2" charset="0"/>
              </a:rPr>
              <a:t>What am I supposed to say?</a:t>
            </a:r>
            <a:endParaRPr lang="en-US" sz="1700" b="1" i="1" dirty="0">
              <a:solidFill>
                <a:schemeClr val="accent2"/>
              </a:solidFill>
              <a:latin typeface="Helvetica" pitchFamily="2" charset="0"/>
            </a:endParaRPr>
          </a:p>
        </p:txBody>
      </p:sp>
      <p:sp>
        <p:nvSpPr>
          <p:cNvPr id="9" name="TextBox 8">
            <a:extLst>
              <a:ext uri="{FF2B5EF4-FFF2-40B4-BE49-F238E27FC236}">
                <a16:creationId xmlns:a16="http://schemas.microsoft.com/office/drawing/2014/main" id="{999B870B-B4A4-E8E0-CD95-DD9CBC5220D1}"/>
              </a:ext>
            </a:extLst>
          </p:cNvPr>
          <p:cNvSpPr txBox="1"/>
          <p:nvPr/>
        </p:nvSpPr>
        <p:spPr>
          <a:xfrm>
            <a:off x="6301459" y="3226820"/>
            <a:ext cx="4928754" cy="369332"/>
          </a:xfrm>
          <a:prstGeom prst="rect">
            <a:avLst/>
          </a:prstGeom>
          <a:noFill/>
          <a:ln>
            <a:solidFill>
              <a:schemeClr val="accent2"/>
            </a:solidFill>
          </a:ln>
        </p:spPr>
        <p:txBody>
          <a:bodyPr wrap="square">
            <a:spAutoFit/>
          </a:bodyPr>
          <a:lstStyle/>
          <a:p>
            <a:pPr algn="ctr"/>
            <a:r>
              <a:rPr lang="en-US" dirty="0">
                <a:latin typeface="Helvetica" pitchFamily="2" charset="0"/>
              </a:rPr>
              <a:t>Health Education Teaching Perspective</a:t>
            </a:r>
            <a:endParaRPr lang="en-US" dirty="0"/>
          </a:p>
        </p:txBody>
      </p:sp>
      <p:sp>
        <p:nvSpPr>
          <p:cNvPr id="11" name="TextBox 10">
            <a:extLst>
              <a:ext uri="{FF2B5EF4-FFF2-40B4-BE49-F238E27FC236}">
                <a16:creationId xmlns:a16="http://schemas.microsoft.com/office/drawing/2014/main" id="{FDB03EEF-6D86-D764-001D-2D7DD3AC48AC}"/>
              </a:ext>
            </a:extLst>
          </p:cNvPr>
          <p:cNvSpPr txBox="1"/>
          <p:nvPr/>
        </p:nvSpPr>
        <p:spPr>
          <a:xfrm>
            <a:off x="6301459" y="4208978"/>
            <a:ext cx="4928754" cy="369332"/>
          </a:xfrm>
          <a:prstGeom prst="rect">
            <a:avLst/>
          </a:prstGeom>
          <a:noFill/>
          <a:ln>
            <a:solidFill>
              <a:schemeClr val="accent2"/>
            </a:solidFill>
          </a:ln>
        </p:spPr>
        <p:txBody>
          <a:bodyPr wrap="square">
            <a:spAutoFit/>
          </a:bodyPr>
          <a:lstStyle/>
          <a:p>
            <a:pPr algn="ctr"/>
            <a:r>
              <a:rPr lang="en-US" dirty="0">
                <a:latin typeface="Helvetica" pitchFamily="2" charset="0"/>
              </a:rPr>
              <a:t>Health Education Teaching Enactment</a:t>
            </a:r>
            <a:endParaRPr lang="en-US" dirty="0"/>
          </a:p>
        </p:txBody>
      </p:sp>
    </p:spTree>
    <p:extLst>
      <p:ext uri="{BB962C8B-B14F-4D97-AF65-F5344CB8AC3E}">
        <p14:creationId xmlns:p14="http://schemas.microsoft.com/office/powerpoint/2010/main" val="255762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A4DF-D288-CDA6-0FEF-EC2023F3DA86}"/>
            </a:ext>
          </a:extLst>
        </p:cNvPr>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556B0724-ACCA-7002-F245-31CCECFA2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927" y="164275"/>
            <a:ext cx="6844146" cy="6693725"/>
          </a:xfrm>
          <a:prstGeom prst="rect">
            <a:avLst/>
          </a:prstGeom>
        </p:spPr>
      </p:pic>
    </p:spTree>
    <p:extLst>
      <p:ext uri="{BB962C8B-B14F-4D97-AF65-F5344CB8AC3E}">
        <p14:creationId xmlns:p14="http://schemas.microsoft.com/office/powerpoint/2010/main" val="66086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A6EB4-1F18-F06C-A3AC-A4F949314AA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531A2D0-6FEF-E855-2F43-D35EB7B3A5FF}"/>
              </a:ext>
            </a:extLst>
          </p:cNvPr>
          <p:cNvGrpSpPr/>
          <p:nvPr/>
        </p:nvGrpSpPr>
        <p:grpSpPr>
          <a:xfrm>
            <a:off x="2243253" y="879815"/>
            <a:ext cx="7705493" cy="5098369"/>
            <a:chOff x="0" y="0"/>
            <a:chExt cx="5833730" cy="4097479"/>
          </a:xfrm>
        </p:grpSpPr>
        <p:sp>
          <p:nvSpPr>
            <p:cNvPr id="3" name="Oval 2">
              <a:extLst>
                <a:ext uri="{FF2B5EF4-FFF2-40B4-BE49-F238E27FC236}">
                  <a16:creationId xmlns:a16="http://schemas.microsoft.com/office/drawing/2014/main" id="{1D362BA0-B16F-3545-EE6E-53C726E1DF82}"/>
                </a:ext>
              </a:extLst>
            </p:cNvPr>
            <p:cNvSpPr/>
            <p:nvPr/>
          </p:nvSpPr>
          <p:spPr>
            <a:xfrm>
              <a:off x="0" y="127991"/>
              <a:ext cx="3997842" cy="3969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Oval 3">
              <a:extLst>
                <a:ext uri="{FF2B5EF4-FFF2-40B4-BE49-F238E27FC236}">
                  <a16:creationId xmlns:a16="http://schemas.microsoft.com/office/drawing/2014/main" id="{AD5AD35D-9324-48F2-C506-3CBDB072EB6B}"/>
                </a:ext>
              </a:extLst>
            </p:cNvPr>
            <p:cNvSpPr/>
            <p:nvPr/>
          </p:nvSpPr>
          <p:spPr>
            <a:xfrm>
              <a:off x="1835888" y="35842"/>
              <a:ext cx="3997842" cy="39694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 Box 140">
              <a:extLst>
                <a:ext uri="{FF2B5EF4-FFF2-40B4-BE49-F238E27FC236}">
                  <a16:creationId xmlns:a16="http://schemas.microsoft.com/office/drawing/2014/main" id="{B227D203-5953-AC29-C77A-185BA7C31139}"/>
                </a:ext>
              </a:extLst>
            </p:cNvPr>
            <p:cNvSpPr txBox="1"/>
            <p:nvPr/>
          </p:nvSpPr>
          <p:spPr>
            <a:xfrm>
              <a:off x="1559442" y="319377"/>
              <a:ext cx="701749" cy="283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Emotions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41">
              <a:extLst>
                <a:ext uri="{FF2B5EF4-FFF2-40B4-BE49-F238E27FC236}">
                  <a16:creationId xmlns:a16="http://schemas.microsoft.com/office/drawing/2014/main" id="{D66BCB84-243C-BFE0-01EA-36D1F6A399C4}"/>
                </a:ext>
              </a:extLst>
            </p:cNvPr>
            <p:cNvSpPr txBox="1"/>
            <p:nvPr/>
          </p:nvSpPr>
          <p:spPr>
            <a:xfrm>
              <a:off x="269358" y="1262130"/>
              <a:ext cx="985284"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Alternatives to medicine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42">
              <a:extLst>
                <a:ext uri="{FF2B5EF4-FFF2-40B4-BE49-F238E27FC236}">
                  <a16:creationId xmlns:a16="http://schemas.microsoft.com/office/drawing/2014/main" id="{7F790148-5CBF-F07B-789D-78CB5E29BC23}"/>
                </a:ext>
              </a:extLst>
            </p:cNvPr>
            <p:cNvSpPr txBox="1"/>
            <p:nvPr/>
          </p:nvSpPr>
          <p:spPr>
            <a:xfrm>
              <a:off x="318977" y="2410447"/>
              <a:ext cx="956930" cy="283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Help-seeking</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43">
              <a:extLst>
                <a:ext uri="{FF2B5EF4-FFF2-40B4-BE49-F238E27FC236}">
                  <a16:creationId xmlns:a16="http://schemas.microsoft.com/office/drawing/2014/main" id="{59AAA89A-1B3C-D436-2353-0653B41122D8}"/>
                </a:ext>
              </a:extLst>
            </p:cNvPr>
            <p:cNvSpPr txBox="1"/>
            <p:nvPr/>
          </p:nvSpPr>
          <p:spPr>
            <a:xfrm>
              <a:off x="2395870" y="780121"/>
              <a:ext cx="949842" cy="283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Mental Health</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44">
              <a:extLst>
                <a:ext uri="{FF2B5EF4-FFF2-40B4-BE49-F238E27FC236}">
                  <a16:creationId xmlns:a16="http://schemas.microsoft.com/office/drawing/2014/main" id="{599393A3-7805-6633-7CB6-1B6481A76C8E}"/>
                </a:ext>
              </a:extLst>
            </p:cNvPr>
            <p:cNvSpPr txBox="1"/>
            <p:nvPr/>
          </p:nvSpPr>
          <p:spPr>
            <a:xfrm>
              <a:off x="453656" y="2771954"/>
              <a:ext cx="864383"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Contingency plans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45">
              <a:extLst>
                <a:ext uri="{FF2B5EF4-FFF2-40B4-BE49-F238E27FC236}">
                  <a16:creationId xmlns:a16="http://schemas.microsoft.com/office/drawing/2014/main" id="{8928495E-009D-B3AD-729D-FEF4FAD50517}"/>
                </a:ext>
              </a:extLst>
            </p:cNvPr>
            <p:cNvSpPr txBox="1"/>
            <p:nvPr/>
          </p:nvSpPr>
          <p:spPr>
            <a:xfrm>
              <a:off x="907311" y="3175991"/>
              <a:ext cx="630865"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Health Literacy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46">
              <a:extLst>
                <a:ext uri="{FF2B5EF4-FFF2-40B4-BE49-F238E27FC236}">
                  <a16:creationId xmlns:a16="http://schemas.microsoft.com/office/drawing/2014/main" id="{947FFAB7-CAAF-0195-4676-EB6CA0E9EF7C}"/>
                </a:ext>
              </a:extLst>
            </p:cNvPr>
            <p:cNvSpPr txBox="1"/>
            <p:nvPr/>
          </p:nvSpPr>
          <p:spPr>
            <a:xfrm>
              <a:off x="2147777" y="1191247"/>
              <a:ext cx="588335" cy="2693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Gender</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47">
              <a:extLst>
                <a:ext uri="{FF2B5EF4-FFF2-40B4-BE49-F238E27FC236}">
                  <a16:creationId xmlns:a16="http://schemas.microsoft.com/office/drawing/2014/main" id="{4AE1BD60-5C7F-8268-C664-E9EB54F7AE33}"/>
                </a:ext>
              </a:extLst>
            </p:cNvPr>
            <p:cNvSpPr txBox="1"/>
            <p:nvPr/>
          </p:nvSpPr>
          <p:spPr>
            <a:xfrm>
              <a:off x="2062716" y="1602372"/>
              <a:ext cx="680159" cy="2906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Diversity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48">
              <a:extLst>
                <a:ext uri="{FF2B5EF4-FFF2-40B4-BE49-F238E27FC236}">
                  <a16:creationId xmlns:a16="http://schemas.microsoft.com/office/drawing/2014/main" id="{168B147F-5B40-DA42-2582-3E0B5FEDB419}"/>
                </a:ext>
              </a:extLst>
            </p:cNvPr>
            <p:cNvSpPr txBox="1"/>
            <p:nvPr/>
          </p:nvSpPr>
          <p:spPr>
            <a:xfrm>
              <a:off x="2055628" y="2013498"/>
              <a:ext cx="864383"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Sexual Identity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49">
              <a:extLst>
                <a:ext uri="{FF2B5EF4-FFF2-40B4-BE49-F238E27FC236}">
                  <a16:creationId xmlns:a16="http://schemas.microsoft.com/office/drawing/2014/main" id="{8D828879-D2A6-9E71-97F3-1603B18ED6C3}"/>
                </a:ext>
              </a:extLst>
            </p:cNvPr>
            <p:cNvSpPr txBox="1"/>
            <p:nvPr/>
          </p:nvSpPr>
          <p:spPr>
            <a:xfrm>
              <a:off x="2459665" y="2927898"/>
              <a:ext cx="864383"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Intimate relationships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50">
              <a:extLst>
                <a:ext uri="{FF2B5EF4-FFF2-40B4-BE49-F238E27FC236}">
                  <a16:creationId xmlns:a16="http://schemas.microsoft.com/office/drawing/2014/main" id="{3F809CB2-5824-1C09-A43C-6F471371D9A7}"/>
                </a:ext>
              </a:extLst>
            </p:cNvPr>
            <p:cNvSpPr txBox="1"/>
            <p:nvPr/>
          </p:nvSpPr>
          <p:spPr>
            <a:xfrm>
              <a:off x="2778642" y="2013498"/>
              <a:ext cx="992151" cy="2977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Homosexuality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51">
              <a:extLst>
                <a:ext uri="{FF2B5EF4-FFF2-40B4-BE49-F238E27FC236}">
                  <a16:creationId xmlns:a16="http://schemas.microsoft.com/office/drawing/2014/main" id="{EFF9ED33-B574-6FB1-791C-736643CE23DC}"/>
                </a:ext>
              </a:extLst>
            </p:cNvPr>
            <p:cNvSpPr txBox="1"/>
            <p:nvPr/>
          </p:nvSpPr>
          <p:spPr>
            <a:xfrm>
              <a:off x="1715386" y="3580028"/>
              <a:ext cx="545804" cy="27644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Norms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52">
              <a:extLst>
                <a:ext uri="{FF2B5EF4-FFF2-40B4-BE49-F238E27FC236}">
                  <a16:creationId xmlns:a16="http://schemas.microsoft.com/office/drawing/2014/main" id="{F141A4FE-D42C-8F56-83B4-5914B7D611F1}"/>
                </a:ext>
              </a:extLst>
            </p:cNvPr>
            <p:cNvSpPr txBox="1"/>
            <p:nvPr/>
          </p:nvSpPr>
          <p:spPr>
            <a:xfrm>
              <a:off x="453656" y="978596"/>
              <a:ext cx="864383" cy="2622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Stereotypes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53">
              <a:extLst>
                <a:ext uri="{FF2B5EF4-FFF2-40B4-BE49-F238E27FC236}">
                  <a16:creationId xmlns:a16="http://schemas.microsoft.com/office/drawing/2014/main" id="{2A4C15A7-5277-44BF-5AC2-BE678086866D}"/>
                </a:ext>
              </a:extLst>
            </p:cNvPr>
            <p:cNvSpPr txBox="1"/>
            <p:nvPr/>
          </p:nvSpPr>
          <p:spPr>
            <a:xfrm>
              <a:off x="1368056" y="2920809"/>
              <a:ext cx="566760" cy="2906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Media</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54">
              <a:extLst>
                <a:ext uri="{FF2B5EF4-FFF2-40B4-BE49-F238E27FC236}">
                  <a16:creationId xmlns:a16="http://schemas.microsoft.com/office/drawing/2014/main" id="{37F24EE4-F42A-CD0A-5FD4-CFC41BBF2AE1}"/>
                </a:ext>
              </a:extLst>
            </p:cNvPr>
            <p:cNvSpPr txBox="1"/>
            <p:nvPr/>
          </p:nvSpPr>
          <p:spPr>
            <a:xfrm>
              <a:off x="588335" y="1751228"/>
              <a:ext cx="864383" cy="5458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dirty="0">
                  <a:effectLst/>
                  <a:latin typeface="Calibri" panose="020F0502020204030204" pitchFamily="34" charset="0"/>
                  <a:ea typeface="Calibri" panose="020F0502020204030204" pitchFamily="34" charset="0"/>
                  <a:cs typeface="Times New Roman" panose="02020603050405020304" pitchFamily="18" charset="0"/>
                </a:rPr>
                <a:t>Unsafe or challenging situations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55">
              <a:extLst>
                <a:ext uri="{FF2B5EF4-FFF2-40B4-BE49-F238E27FC236}">
                  <a16:creationId xmlns:a16="http://schemas.microsoft.com/office/drawing/2014/main" id="{3FD42547-F35A-E747-3835-3F4210DDCFE1}"/>
                </a:ext>
              </a:extLst>
            </p:cNvPr>
            <p:cNvSpPr txBox="1"/>
            <p:nvPr/>
          </p:nvSpPr>
          <p:spPr>
            <a:xfrm>
              <a:off x="758456" y="602912"/>
              <a:ext cx="800986" cy="2622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Body Image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56">
              <a:extLst>
                <a:ext uri="{FF2B5EF4-FFF2-40B4-BE49-F238E27FC236}">
                  <a16:creationId xmlns:a16="http://schemas.microsoft.com/office/drawing/2014/main" id="{893F241F-DE0E-2160-2F54-89AF246E0910}"/>
                </a:ext>
              </a:extLst>
            </p:cNvPr>
            <p:cNvSpPr txBox="1"/>
            <p:nvPr/>
          </p:nvSpPr>
          <p:spPr>
            <a:xfrm>
              <a:off x="4345172" y="1892996"/>
              <a:ext cx="864383"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Alcohol and other drugs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157">
              <a:extLst>
                <a:ext uri="{FF2B5EF4-FFF2-40B4-BE49-F238E27FC236}">
                  <a16:creationId xmlns:a16="http://schemas.microsoft.com/office/drawing/2014/main" id="{C1E38A28-D21C-4282-85A8-2D585BC9EA8F}"/>
                </a:ext>
              </a:extLst>
            </p:cNvPr>
            <p:cNvSpPr txBox="1"/>
            <p:nvPr/>
          </p:nvSpPr>
          <p:spPr>
            <a:xfrm>
              <a:off x="2459665" y="2516772"/>
              <a:ext cx="545805" cy="2835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Sex ed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158">
              <a:extLst>
                <a:ext uri="{FF2B5EF4-FFF2-40B4-BE49-F238E27FC236}">
                  <a16:creationId xmlns:a16="http://schemas.microsoft.com/office/drawing/2014/main" id="{02A6A34D-DDC1-F09D-DC4E-08C4F643355A}"/>
                </a:ext>
              </a:extLst>
            </p:cNvPr>
            <p:cNvSpPr txBox="1"/>
            <p:nvPr/>
          </p:nvSpPr>
          <p:spPr>
            <a:xfrm>
              <a:off x="2849525" y="1481870"/>
              <a:ext cx="673055" cy="2835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Sexuality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159">
              <a:extLst>
                <a:ext uri="{FF2B5EF4-FFF2-40B4-BE49-F238E27FC236}">
                  <a16:creationId xmlns:a16="http://schemas.microsoft.com/office/drawing/2014/main" id="{F8CEB92A-F7FC-A512-EF6A-7A9E384716E8}"/>
                </a:ext>
              </a:extLst>
            </p:cNvPr>
            <p:cNvSpPr txBox="1"/>
            <p:nvPr/>
          </p:nvSpPr>
          <p:spPr>
            <a:xfrm>
              <a:off x="3005220" y="2380944"/>
              <a:ext cx="765173" cy="3124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panose="020F0502020204030204" pitchFamily="34" charset="0"/>
                  <a:ea typeface="Calibri" panose="020F0502020204030204" pitchFamily="34" charset="0"/>
                  <a:cs typeface="Times New Roman" panose="02020603050405020304" pitchFamily="18" charset="0"/>
                </a:rPr>
                <a:t>Identity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160">
              <a:extLst>
                <a:ext uri="{FF2B5EF4-FFF2-40B4-BE49-F238E27FC236}">
                  <a16:creationId xmlns:a16="http://schemas.microsoft.com/office/drawing/2014/main" id="{C6AD7937-5E35-E4E6-4C91-485A66484774}"/>
                </a:ext>
              </a:extLst>
            </p:cNvPr>
            <p:cNvSpPr txBox="1"/>
            <p:nvPr/>
          </p:nvSpPr>
          <p:spPr>
            <a:xfrm rot="19302844">
              <a:off x="14177" y="179086"/>
              <a:ext cx="1056167" cy="4040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Content open to interpretation</a:t>
              </a:r>
              <a:endParaRPr lang="en-AU"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61">
              <a:extLst>
                <a:ext uri="{FF2B5EF4-FFF2-40B4-BE49-F238E27FC236}">
                  <a16:creationId xmlns:a16="http://schemas.microsoft.com/office/drawing/2014/main" id="{0305F8CB-1BEE-391D-9DBF-A0B82E1C3C66}"/>
                </a:ext>
              </a:extLst>
            </p:cNvPr>
            <p:cNvSpPr txBox="1"/>
            <p:nvPr/>
          </p:nvSpPr>
          <p:spPr>
            <a:xfrm rot="2784885">
              <a:off x="5028890" y="485554"/>
              <a:ext cx="1261731" cy="29062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Controversial topics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4814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411A-D384-AB05-0D21-DCA7E7AD09E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4D12B84-4118-334B-A974-585C71B9AABF}"/>
              </a:ext>
            </a:extLst>
          </p:cNvPr>
          <p:cNvGrpSpPr/>
          <p:nvPr/>
        </p:nvGrpSpPr>
        <p:grpSpPr>
          <a:xfrm>
            <a:off x="846139" y="889766"/>
            <a:ext cx="10499721" cy="4170771"/>
            <a:chOff x="0" y="-98808"/>
            <a:chExt cx="6924501" cy="2289900"/>
          </a:xfrm>
        </p:grpSpPr>
        <p:grpSp>
          <p:nvGrpSpPr>
            <p:cNvPr id="28" name="Group 27">
              <a:extLst>
                <a:ext uri="{FF2B5EF4-FFF2-40B4-BE49-F238E27FC236}">
                  <a16:creationId xmlns:a16="http://schemas.microsoft.com/office/drawing/2014/main" id="{B62BA12B-53C9-4F82-2A3C-511F087992CC}"/>
                </a:ext>
              </a:extLst>
            </p:cNvPr>
            <p:cNvGrpSpPr/>
            <p:nvPr/>
          </p:nvGrpSpPr>
          <p:grpSpPr>
            <a:xfrm>
              <a:off x="0" y="-98808"/>
              <a:ext cx="6924501" cy="2219597"/>
              <a:chOff x="0" y="-98808"/>
              <a:chExt cx="6924501" cy="2219597"/>
            </a:xfrm>
          </p:grpSpPr>
          <p:grpSp>
            <p:nvGrpSpPr>
              <p:cNvPr id="38" name="Group 37">
                <a:extLst>
                  <a:ext uri="{FF2B5EF4-FFF2-40B4-BE49-F238E27FC236}">
                    <a16:creationId xmlns:a16="http://schemas.microsoft.com/office/drawing/2014/main" id="{7BEE6548-F15D-0D39-B1EE-42B281364681}"/>
                  </a:ext>
                </a:extLst>
              </p:cNvPr>
              <p:cNvGrpSpPr/>
              <p:nvPr/>
            </p:nvGrpSpPr>
            <p:grpSpPr>
              <a:xfrm>
                <a:off x="0" y="-98808"/>
                <a:ext cx="6923553" cy="2219597"/>
                <a:chOff x="0" y="-98808"/>
                <a:chExt cx="6923687" cy="2219597"/>
              </a:xfrm>
            </p:grpSpPr>
            <p:cxnSp>
              <p:nvCxnSpPr>
                <p:cNvPr id="50" name="Straight Arrow Connector 49">
                  <a:extLst>
                    <a:ext uri="{FF2B5EF4-FFF2-40B4-BE49-F238E27FC236}">
                      <a16:creationId xmlns:a16="http://schemas.microsoft.com/office/drawing/2014/main" id="{2DB600B5-52F6-320B-DDC2-A1A1C049146B}"/>
                    </a:ext>
                  </a:extLst>
                </p:cNvPr>
                <p:cNvCxnSpPr/>
                <p:nvPr/>
              </p:nvCxnSpPr>
              <p:spPr>
                <a:xfrm>
                  <a:off x="302126" y="1110247"/>
                  <a:ext cx="608449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 Box 76">
                  <a:extLst>
                    <a:ext uri="{FF2B5EF4-FFF2-40B4-BE49-F238E27FC236}">
                      <a16:creationId xmlns:a16="http://schemas.microsoft.com/office/drawing/2014/main" id="{1BC7A062-E214-E7D1-E34E-F7D7B565A240}"/>
                    </a:ext>
                  </a:extLst>
                </p:cNvPr>
                <p:cNvSpPr txBox="1"/>
                <p:nvPr/>
              </p:nvSpPr>
              <p:spPr>
                <a:xfrm>
                  <a:off x="0" y="378994"/>
                  <a:ext cx="551815" cy="3105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Light" panose="020F0302020204030204" pitchFamily="34" charset="0"/>
                      <a:ea typeface="Calibri" panose="020F0502020204030204" pitchFamily="34" charset="0"/>
                      <a:cs typeface="Times New Roman" panose="02020603050405020304" pitchFamily="18" charset="0"/>
                    </a:rPr>
                    <a:t>Facts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77">
                  <a:extLst>
                    <a:ext uri="{FF2B5EF4-FFF2-40B4-BE49-F238E27FC236}">
                      <a16:creationId xmlns:a16="http://schemas.microsoft.com/office/drawing/2014/main" id="{4DB9EE8E-C903-A2FB-BC46-9A6D220FAE5A}"/>
                    </a:ext>
                  </a:extLst>
                </p:cNvPr>
                <p:cNvSpPr txBox="1"/>
                <p:nvPr/>
              </p:nvSpPr>
              <p:spPr>
                <a:xfrm>
                  <a:off x="1076294" y="685680"/>
                  <a:ext cx="577913" cy="3068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Light" panose="020F0302020204030204" pitchFamily="34" charset="0"/>
                      <a:ea typeface="Calibri" panose="020F0502020204030204" pitchFamily="34" charset="0"/>
                      <a:cs typeface="Times New Roman" panose="02020603050405020304" pitchFamily="18" charset="0"/>
                    </a:rPr>
                    <a:t>Bible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r>
                    <a:rPr lang="en-AU" sz="1000">
                      <a:effectLst/>
                      <a:latin typeface="Calibri Light" panose="020F0302020204030204" pitchFamily="34" charset="0"/>
                      <a:ea typeface="Calibri" panose="020F0502020204030204" pitchFamily="34" charset="0"/>
                      <a:cs typeface="Times New Roman" panose="02020603050405020304" pitchFamily="18" charset="0"/>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78">
                  <a:extLst>
                    <a:ext uri="{FF2B5EF4-FFF2-40B4-BE49-F238E27FC236}">
                      <a16:creationId xmlns:a16="http://schemas.microsoft.com/office/drawing/2014/main" id="{E37526E2-0E2F-64F6-763D-B67356ADF7DF}"/>
                    </a:ext>
                  </a:extLst>
                </p:cNvPr>
                <p:cNvSpPr txBox="1"/>
                <p:nvPr/>
              </p:nvSpPr>
              <p:spPr>
                <a:xfrm>
                  <a:off x="5864908" y="306785"/>
                  <a:ext cx="1058779" cy="68564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Light" panose="020F0302020204030204" pitchFamily="34" charset="0"/>
                      <a:ea typeface="Calibri" panose="020F0502020204030204" pitchFamily="34" charset="0"/>
                      <a:cs typeface="Times New Roman" panose="02020603050405020304" pitchFamily="18" charset="0"/>
                    </a:rPr>
                    <a:t>High degree of teacher sharing.</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000">
                      <a:effectLst/>
                      <a:latin typeface="Calibri Light" panose="020F0302020204030204" pitchFamily="34" charset="0"/>
                      <a:ea typeface="Calibri" panose="020F0502020204030204" pitchFamily="34" charset="0"/>
                      <a:cs typeface="Times New Roman" panose="02020603050405020304" pitchFamily="18" charset="0"/>
                    </a:rPr>
                    <a:t>1</a:t>
                  </a:r>
                  <a:r>
                    <a:rPr lang="en-AU" sz="1000" baseline="30000">
                      <a:effectLst/>
                      <a:latin typeface="Calibri Light" panose="020F0302020204030204" pitchFamily="34" charset="0"/>
                      <a:ea typeface="Calibri" panose="020F0502020204030204" pitchFamily="34" charset="0"/>
                      <a:cs typeface="Times New Roman" panose="02020603050405020304" pitchFamily="18" charset="0"/>
                    </a:rPr>
                    <a:t>st</a:t>
                  </a:r>
                  <a:r>
                    <a:rPr lang="en-AU" sz="1000">
                      <a:effectLst/>
                      <a:latin typeface="Calibri Light" panose="020F0302020204030204" pitchFamily="34" charset="0"/>
                      <a:ea typeface="Calibri" panose="020F0502020204030204" pitchFamily="34" charset="0"/>
                      <a:cs typeface="Times New Roman" panose="02020603050405020304" pitchFamily="18" charset="0"/>
                    </a:rPr>
                    <a:t> Person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79">
                  <a:extLst>
                    <a:ext uri="{FF2B5EF4-FFF2-40B4-BE49-F238E27FC236}">
                      <a16:creationId xmlns:a16="http://schemas.microsoft.com/office/drawing/2014/main" id="{7D5E7E4F-468E-69BE-679C-DA8CACB9F8EE}"/>
                    </a:ext>
                  </a:extLst>
                </p:cNvPr>
                <p:cNvSpPr txBox="1"/>
                <p:nvPr/>
              </p:nvSpPr>
              <p:spPr>
                <a:xfrm>
                  <a:off x="3078890" y="-98808"/>
                  <a:ext cx="1251870" cy="4451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Light" panose="020F0302020204030204" pitchFamily="34" charset="0"/>
                      <a:ea typeface="Calibri" panose="020F0502020204030204" pitchFamily="34" charset="0"/>
                      <a:cs typeface="Times New Roman" panose="02020603050405020304" pitchFamily="18" charset="0"/>
                    </a:rPr>
                    <a:t>Some degree of teacher sharing.</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80">
                  <a:extLst>
                    <a:ext uri="{FF2B5EF4-FFF2-40B4-BE49-F238E27FC236}">
                      <a16:creationId xmlns:a16="http://schemas.microsoft.com/office/drawing/2014/main" id="{A7CA66D7-8843-5692-1977-17F4A8CD2D11}"/>
                    </a:ext>
                  </a:extLst>
                </p:cNvPr>
                <p:cNvSpPr txBox="1"/>
                <p:nvPr/>
              </p:nvSpPr>
              <p:spPr>
                <a:xfrm>
                  <a:off x="42111" y="1395663"/>
                  <a:ext cx="818147" cy="4812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AU" sz="1000">
                      <a:effectLst/>
                      <a:latin typeface="Calibri Light" panose="020F0302020204030204" pitchFamily="34" charset="0"/>
                      <a:ea typeface="Calibri" panose="020F0502020204030204" pitchFamily="34" charset="0"/>
                      <a:cs typeface="Times New Roman" panose="02020603050405020304" pitchFamily="18" charset="0"/>
                    </a:rPr>
                    <a:t>Statistics to show norms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81">
                  <a:extLst>
                    <a:ext uri="{FF2B5EF4-FFF2-40B4-BE49-F238E27FC236}">
                      <a16:creationId xmlns:a16="http://schemas.microsoft.com/office/drawing/2014/main" id="{5B6F1A93-7C34-82A6-0CE2-1DBAD621AA8D}"/>
                    </a:ext>
                  </a:extLst>
                </p:cNvPr>
                <p:cNvSpPr txBox="1"/>
                <p:nvPr/>
              </p:nvSpPr>
              <p:spPr>
                <a:xfrm>
                  <a:off x="2875298" y="348916"/>
                  <a:ext cx="1455821" cy="45064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Light" panose="020F0302020204030204" pitchFamily="34" charset="0"/>
                      <a:ea typeface="Calibri" panose="020F0502020204030204" pitchFamily="34" charset="0"/>
                      <a:cs typeface="Times New Roman" panose="02020603050405020304" pitchFamily="18" charset="0"/>
                    </a:rPr>
                    <a:t>At times, rarely or when asked specifically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82">
                  <a:extLst>
                    <a:ext uri="{FF2B5EF4-FFF2-40B4-BE49-F238E27FC236}">
                      <a16:creationId xmlns:a16="http://schemas.microsoft.com/office/drawing/2014/main" id="{3D2CB768-3E4D-C537-943E-533FD2E5D3E9}"/>
                    </a:ext>
                  </a:extLst>
                </p:cNvPr>
                <p:cNvSpPr txBox="1"/>
                <p:nvPr/>
              </p:nvSpPr>
              <p:spPr>
                <a:xfrm>
                  <a:off x="4662237" y="1251284"/>
                  <a:ext cx="751974" cy="4451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a:effectLst/>
                      <a:latin typeface="Calibri Light" panose="020F0302020204030204" pitchFamily="34" charset="0"/>
                      <a:ea typeface="Calibri" panose="020F0502020204030204" pitchFamily="34" charset="0"/>
                      <a:cs typeface="Times New Roman" panose="02020603050405020304" pitchFamily="18" charset="0"/>
                    </a:rPr>
                    <a:t>3</a:t>
                  </a:r>
                  <a:r>
                    <a:rPr lang="en-AU" sz="1000" baseline="30000">
                      <a:effectLst/>
                      <a:latin typeface="Calibri Light" panose="020F0302020204030204" pitchFamily="34" charset="0"/>
                      <a:ea typeface="Calibri" panose="020F0502020204030204" pitchFamily="34" charset="0"/>
                      <a:cs typeface="Times New Roman" panose="02020603050405020304" pitchFamily="18" charset="0"/>
                    </a:rPr>
                    <a:t>rd</a:t>
                  </a:r>
                  <a:r>
                    <a:rPr lang="en-AU" sz="1000">
                      <a:effectLst/>
                      <a:latin typeface="Calibri Light" panose="020F0302020204030204" pitchFamily="34" charset="0"/>
                      <a:ea typeface="Calibri" panose="020F0502020204030204" pitchFamily="34" charset="0"/>
                      <a:cs typeface="Times New Roman" panose="02020603050405020304" pitchFamily="18" charset="0"/>
                    </a:rPr>
                    <a:t> Person sharing</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83">
                  <a:extLst>
                    <a:ext uri="{FF2B5EF4-FFF2-40B4-BE49-F238E27FC236}">
                      <a16:creationId xmlns:a16="http://schemas.microsoft.com/office/drawing/2014/main" id="{A6A5CC00-79D1-3377-C6CA-40177D7FBDF1}"/>
                    </a:ext>
                  </a:extLst>
                </p:cNvPr>
                <p:cNvSpPr txBox="1"/>
                <p:nvPr/>
              </p:nvSpPr>
              <p:spPr>
                <a:xfrm>
                  <a:off x="1774511" y="1184904"/>
                  <a:ext cx="1028700" cy="9358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AU" sz="1000" dirty="0">
                      <a:effectLst/>
                      <a:latin typeface="Calibri Light" panose="020F0302020204030204" pitchFamily="34" charset="0"/>
                      <a:ea typeface="Calibri" panose="020F0502020204030204" pitchFamily="34" charset="0"/>
                      <a:cs typeface="Times New Roman" panose="02020603050405020304" pitchFamily="18" charset="0"/>
                    </a:rPr>
                    <a:t>Documentary, Media, Book, video story telling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9" name="Graphic 84" descr="User">
                <a:extLst>
                  <a:ext uri="{FF2B5EF4-FFF2-40B4-BE49-F238E27FC236}">
                    <a16:creationId xmlns:a16="http://schemas.microsoft.com/office/drawing/2014/main" id="{B96B3E86-D605-87A6-B14B-843A6AE119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079" y="150725"/>
                <a:ext cx="222250" cy="222250"/>
              </a:xfrm>
              <a:prstGeom prst="rect">
                <a:avLst/>
              </a:prstGeom>
            </p:spPr>
          </p:pic>
          <p:pic>
            <p:nvPicPr>
              <p:cNvPr id="40" name="Graphic 85" descr="User">
                <a:extLst>
                  <a:ext uri="{FF2B5EF4-FFF2-40B4-BE49-F238E27FC236}">
                    <a16:creationId xmlns:a16="http://schemas.microsoft.com/office/drawing/2014/main" id="{EB8EC80F-2DEE-F64E-65A2-ACA62080EE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7494" y="693336"/>
                <a:ext cx="222250" cy="222250"/>
              </a:xfrm>
              <a:prstGeom prst="rect">
                <a:avLst/>
              </a:prstGeom>
            </p:spPr>
          </p:pic>
          <p:pic>
            <p:nvPicPr>
              <p:cNvPr id="41" name="Graphic 86" descr="User">
                <a:extLst>
                  <a:ext uri="{FF2B5EF4-FFF2-40B4-BE49-F238E27FC236}">
                    <a16:creationId xmlns:a16="http://schemas.microsoft.com/office/drawing/2014/main" id="{EF3211F2-A2CD-F162-D412-7053B23B3A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2251" y="683288"/>
                <a:ext cx="222250" cy="222250"/>
              </a:xfrm>
              <a:prstGeom prst="rect">
                <a:avLst/>
              </a:prstGeom>
            </p:spPr>
          </p:pic>
          <p:pic>
            <p:nvPicPr>
              <p:cNvPr id="42" name="Graphic 87" descr="User">
                <a:extLst>
                  <a:ext uri="{FF2B5EF4-FFF2-40B4-BE49-F238E27FC236}">
                    <a16:creationId xmlns:a16="http://schemas.microsoft.com/office/drawing/2014/main" id="{ADA80468-CE4A-59DE-7CE9-40D22A63F7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079" y="442128"/>
                <a:ext cx="222250" cy="222250"/>
              </a:xfrm>
              <a:prstGeom prst="rect">
                <a:avLst/>
              </a:prstGeom>
            </p:spPr>
          </p:pic>
          <p:pic>
            <p:nvPicPr>
              <p:cNvPr id="43" name="Graphic 88" descr="User">
                <a:extLst>
                  <a:ext uri="{FF2B5EF4-FFF2-40B4-BE49-F238E27FC236}">
                    <a16:creationId xmlns:a16="http://schemas.microsoft.com/office/drawing/2014/main" id="{451DD1F6-D929-BB0E-B775-39BA1CAD35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110" y="1477108"/>
                <a:ext cx="222250" cy="222250"/>
              </a:xfrm>
              <a:prstGeom prst="rect">
                <a:avLst/>
              </a:prstGeom>
            </p:spPr>
          </p:pic>
          <p:pic>
            <p:nvPicPr>
              <p:cNvPr id="44" name="Graphic 89" descr="User">
                <a:extLst>
                  <a:ext uri="{FF2B5EF4-FFF2-40B4-BE49-F238E27FC236}">
                    <a16:creationId xmlns:a16="http://schemas.microsoft.com/office/drawing/2014/main" id="{0B63FF5E-5D3C-35B3-8E6D-223D08891B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2426" y="1748413"/>
                <a:ext cx="222250" cy="222250"/>
              </a:xfrm>
              <a:prstGeom prst="rect">
                <a:avLst/>
              </a:prstGeom>
            </p:spPr>
          </p:pic>
          <p:pic>
            <p:nvPicPr>
              <p:cNvPr id="45" name="Graphic 90" descr="User">
                <a:extLst>
                  <a:ext uri="{FF2B5EF4-FFF2-40B4-BE49-F238E27FC236}">
                    <a16:creationId xmlns:a16="http://schemas.microsoft.com/office/drawing/2014/main" id="{2BBA92DE-13F3-9BAE-01FC-BB27C32A1B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2251" y="934497"/>
                <a:ext cx="222250" cy="222250"/>
              </a:xfrm>
              <a:prstGeom prst="rect">
                <a:avLst/>
              </a:prstGeom>
            </p:spPr>
          </p:pic>
          <p:pic>
            <p:nvPicPr>
              <p:cNvPr id="46" name="Graphic 91" descr="User">
                <a:extLst>
                  <a:ext uri="{FF2B5EF4-FFF2-40B4-BE49-F238E27FC236}">
                    <a16:creationId xmlns:a16="http://schemas.microsoft.com/office/drawing/2014/main" id="{72D44D03-2247-E969-7756-9BA32039A0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079" y="683288"/>
                <a:ext cx="222250" cy="222250"/>
              </a:xfrm>
              <a:prstGeom prst="rect">
                <a:avLst/>
              </a:prstGeom>
            </p:spPr>
          </p:pic>
          <p:pic>
            <p:nvPicPr>
              <p:cNvPr id="47" name="Graphic 92" descr="User">
                <a:extLst>
                  <a:ext uri="{FF2B5EF4-FFF2-40B4-BE49-F238E27FC236}">
                    <a16:creationId xmlns:a16="http://schemas.microsoft.com/office/drawing/2014/main" id="{63A8F146-915B-9DF8-7205-3D97CFBD1E8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110" y="1748413"/>
                <a:ext cx="222250" cy="222250"/>
              </a:xfrm>
              <a:prstGeom prst="rect">
                <a:avLst/>
              </a:prstGeom>
            </p:spPr>
          </p:pic>
          <p:pic>
            <p:nvPicPr>
              <p:cNvPr id="48" name="Graphic 93" descr="User">
                <a:extLst>
                  <a:ext uri="{FF2B5EF4-FFF2-40B4-BE49-F238E27FC236}">
                    <a16:creationId xmlns:a16="http://schemas.microsoft.com/office/drawing/2014/main" id="{30FB21D9-1ABD-0E11-77AF-6992DC7C86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5626" y="1396721"/>
                <a:ext cx="222250" cy="222250"/>
              </a:xfrm>
              <a:prstGeom prst="rect">
                <a:avLst/>
              </a:prstGeom>
            </p:spPr>
          </p:pic>
          <p:pic>
            <p:nvPicPr>
              <p:cNvPr id="49" name="Graphic 94" descr="User">
                <a:extLst>
                  <a:ext uri="{FF2B5EF4-FFF2-40B4-BE49-F238E27FC236}">
                    <a16:creationId xmlns:a16="http://schemas.microsoft.com/office/drawing/2014/main" id="{2DABA4D1-DE1A-D759-E5F8-00E32217D6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2251" y="1185706"/>
                <a:ext cx="222250" cy="222250"/>
              </a:xfrm>
              <a:prstGeom prst="rect">
                <a:avLst/>
              </a:prstGeom>
            </p:spPr>
          </p:pic>
        </p:grpSp>
        <p:pic>
          <p:nvPicPr>
            <p:cNvPr id="29" name="Graphic 95" descr="User">
              <a:extLst>
                <a:ext uri="{FF2B5EF4-FFF2-40B4-BE49-F238E27FC236}">
                  <a16:creationId xmlns:a16="http://schemas.microsoft.com/office/drawing/2014/main" id="{8CED2F7D-21A1-B37B-BF59-DFBC35234A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181" y="309489"/>
              <a:ext cx="221615" cy="221615"/>
            </a:xfrm>
            <a:prstGeom prst="rect">
              <a:avLst/>
            </a:prstGeom>
          </p:spPr>
        </p:pic>
        <p:pic>
          <p:nvPicPr>
            <p:cNvPr id="30" name="Graphic 96" descr="User">
              <a:extLst>
                <a:ext uri="{FF2B5EF4-FFF2-40B4-BE49-F238E27FC236}">
                  <a16:creationId xmlns:a16="http://schemas.microsoft.com/office/drawing/2014/main" id="{BAFAAE9D-1E74-2390-4CA9-F6BB7D3A12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403" y="1842868"/>
              <a:ext cx="220980" cy="220980"/>
            </a:xfrm>
            <a:prstGeom prst="rect">
              <a:avLst/>
            </a:prstGeom>
          </p:spPr>
        </p:pic>
        <p:pic>
          <p:nvPicPr>
            <p:cNvPr id="31" name="Graphic 97" descr="User">
              <a:extLst>
                <a:ext uri="{FF2B5EF4-FFF2-40B4-BE49-F238E27FC236}">
                  <a16:creationId xmlns:a16="http://schemas.microsoft.com/office/drawing/2014/main" id="{FFB42B67-8CB1-C730-5241-D69B1D54219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7766" y="661182"/>
              <a:ext cx="221615" cy="221615"/>
            </a:xfrm>
            <a:prstGeom prst="rect">
              <a:avLst/>
            </a:prstGeom>
          </p:spPr>
        </p:pic>
        <p:pic>
          <p:nvPicPr>
            <p:cNvPr id="32" name="Graphic 98" descr="User">
              <a:extLst>
                <a:ext uri="{FF2B5EF4-FFF2-40B4-BE49-F238E27FC236}">
                  <a16:creationId xmlns:a16="http://schemas.microsoft.com/office/drawing/2014/main" id="{06A7332E-FCB9-469C-19C8-F4B69F084A6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42671" y="1406769"/>
              <a:ext cx="221615" cy="221615"/>
            </a:xfrm>
            <a:prstGeom prst="rect">
              <a:avLst/>
            </a:prstGeom>
          </p:spPr>
        </p:pic>
        <p:pic>
          <p:nvPicPr>
            <p:cNvPr id="33" name="Graphic 99" descr="User">
              <a:extLst>
                <a:ext uri="{FF2B5EF4-FFF2-40B4-BE49-F238E27FC236}">
                  <a16:creationId xmlns:a16="http://schemas.microsoft.com/office/drawing/2014/main" id="{6544D51A-91D1-3006-5EDF-EFABA2C622E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46094" y="77703"/>
              <a:ext cx="221615" cy="221615"/>
            </a:xfrm>
            <a:prstGeom prst="rect">
              <a:avLst/>
            </a:prstGeom>
          </p:spPr>
        </p:pic>
        <p:pic>
          <p:nvPicPr>
            <p:cNvPr id="34" name="Graphic 100" descr="User">
              <a:extLst>
                <a:ext uri="{FF2B5EF4-FFF2-40B4-BE49-F238E27FC236}">
                  <a16:creationId xmlns:a16="http://schemas.microsoft.com/office/drawing/2014/main" id="{3EDE2B13-ED6E-F5AA-5E60-500EC3EF322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0757" y="1969477"/>
              <a:ext cx="221615" cy="221615"/>
            </a:xfrm>
            <a:prstGeom prst="rect">
              <a:avLst/>
            </a:prstGeom>
          </p:spPr>
        </p:pic>
        <p:pic>
          <p:nvPicPr>
            <p:cNvPr id="35" name="Graphic 101" descr="User">
              <a:extLst>
                <a:ext uri="{FF2B5EF4-FFF2-40B4-BE49-F238E27FC236}">
                  <a16:creationId xmlns:a16="http://schemas.microsoft.com/office/drawing/2014/main" id="{31F5853D-1A81-5CFF-269A-C3F4D2547C1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95489" y="1526345"/>
              <a:ext cx="221615" cy="221615"/>
            </a:xfrm>
            <a:prstGeom prst="rect">
              <a:avLst/>
            </a:prstGeom>
          </p:spPr>
        </p:pic>
        <p:pic>
          <p:nvPicPr>
            <p:cNvPr id="36" name="Graphic 102" descr="User">
              <a:extLst>
                <a:ext uri="{FF2B5EF4-FFF2-40B4-BE49-F238E27FC236}">
                  <a16:creationId xmlns:a16="http://schemas.microsoft.com/office/drawing/2014/main" id="{4728D50A-742F-05DE-6062-4A65E555ECC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1778" y="1899138"/>
              <a:ext cx="221615" cy="221615"/>
            </a:xfrm>
            <a:prstGeom prst="rect">
              <a:avLst/>
            </a:prstGeom>
          </p:spPr>
        </p:pic>
        <p:pic>
          <p:nvPicPr>
            <p:cNvPr id="37" name="Graphic 103" descr="User">
              <a:extLst>
                <a:ext uri="{FF2B5EF4-FFF2-40B4-BE49-F238E27FC236}">
                  <a16:creationId xmlns:a16="http://schemas.microsoft.com/office/drawing/2014/main" id="{9DBF9F89-6E18-470C-C494-86BB049E3C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317" y="604911"/>
              <a:ext cx="221615" cy="221615"/>
            </a:xfrm>
            <a:prstGeom prst="rect">
              <a:avLst/>
            </a:prstGeom>
          </p:spPr>
        </p:pic>
      </p:grpSp>
      <p:sp>
        <p:nvSpPr>
          <p:cNvPr id="59" name="TextBox 58">
            <a:extLst>
              <a:ext uri="{FF2B5EF4-FFF2-40B4-BE49-F238E27FC236}">
                <a16:creationId xmlns:a16="http://schemas.microsoft.com/office/drawing/2014/main" id="{ADB43B5A-7C96-B413-222A-A013344C76EC}"/>
              </a:ext>
            </a:extLst>
          </p:cNvPr>
          <p:cNvSpPr txBox="1"/>
          <p:nvPr/>
        </p:nvSpPr>
        <p:spPr>
          <a:xfrm>
            <a:off x="1151951" y="318988"/>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Low sharers</a:t>
            </a:r>
            <a:endParaRPr lang="en-US" dirty="0"/>
          </a:p>
        </p:txBody>
      </p:sp>
      <p:sp>
        <p:nvSpPr>
          <p:cNvPr id="60" name="TextBox 59">
            <a:extLst>
              <a:ext uri="{FF2B5EF4-FFF2-40B4-BE49-F238E27FC236}">
                <a16:creationId xmlns:a16="http://schemas.microsoft.com/office/drawing/2014/main" id="{E0E0F0B7-D004-84B5-EE20-B081544D8791}"/>
              </a:ext>
            </a:extLst>
          </p:cNvPr>
          <p:cNvSpPr txBox="1"/>
          <p:nvPr/>
        </p:nvSpPr>
        <p:spPr>
          <a:xfrm>
            <a:off x="5278594" y="329412"/>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Mediated sharers</a:t>
            </a:r>
            <a:endParaRPr lang="en-US" dirty="0"/>
          </a:p>
        </p:txBody>
      </p:sp>
      <p:sp>
        <p:nvSpPr>
          <p:cNvPr id="61" name="TextBox 60">
            <a:extLst>
              <a:ext uri="{FF2B5EF4-FFF2-40B4-BE49-F238E27FC236}">
                <a16:creationId xmlns:a16="http://schemas.microsoft.com/office/drawing/2014/main" id="{0C40FC10-C9B6-F29D-7C6B-A80E32306196}"/>
              </a:ext>
            </a:extLst>
          </p:cNvPr>
          <p:cNvSpPr txBox="1"/>
          <p:nvPr/>
        </p:nvSpPr>
        <p:spPr>
          <a:xfrm>
            <a:off x="9868729" y="318988"/>
            <a:ext cx="2398059" cy="369332"/>
          </a:xfrm>
          <a:prstGeom prst="rect">
            <a:avLst/>
          </a:prstGeom>
          <a:noFill/>
        </p:spPr>
        <p:txBody>
          <a:bodyPr wrap="square">
            <a:spAutoFit/>
          </a:bodyPr>
          <a:lstStyle/>
          <a:p>
            <a:pPr>
              <a:spcAft>
                <a:spcPts val="600"/>
              </a:spcAft>
            </a:pPr>
            <a:r>
              <a:rPr lang="en-US" dirty="0">
                <a:solidFill>
                  <a:schemeClr val="accent2"/>
                </a:solidFill>
                <a:latin typeface="Helvetica" pitchFamily="2" charset="0"/>
              </a:rPr>
              <a:t>High sharers</a:t>
            </a:r>
            <a:endParaRPr lang="en-US" dirty="0"/>
          </a:p>
        </p:txBody>
      </p:sp>
      <p:graphicFrame>
        <p:nvGraphicFramePr>
          <p:cNvPr id="62" name="Table 61">
            <a:extLst>
              <a:ext uri="{FF2B5EF4-FFF2-40B4-BE49-F238E27FC236}">
                <a16:creationId xmlns:a16="http://schemas.microsoft.com/office/drawing/2014/main" id="{18C53256-2A32-7AFD-33CF-F6370BC6C782}"/>
              </a:ext>
            </a:extLst>
          </p:cNvPr>
          <p:cNvGraphicFramePr>
            <a:graphicFrameLocks noGrp="1"/>
          </p:cNvGraphicFramePr>
          <p:nvPr>
            <p:extLst>
              <p:ext uri="{D42A27DB-BD31-4B8C-83A1-F6EECF244321}">
                <p14:modId xmlns:p14="http://schemas.microsoft.com/office/powerpoint/2010/main" val="3526256046"/>
              </p:ext>
            </p:extLst>
          </p:nvPr>
        </p:nvGraphicFramePr>
        <p:xfrm>
          <a:off x="9496214" y="4966098"/>
          <a:ext cx="2166988" cy="1572914"/>
        </p:xfrm>
        <a:graphic>
          <a:graphicData uri="http://schemas.openxmlformats.org/drawingml/2006/table">
            <a:tbl>
              <a:tblPr firstRow="1" firstCol="1" bandRow="1">
                <a:tableStyleId>{5C22544A-7EE6-4342-B048-85BDC9FD1C3A}</a:tableStyleId>
              </a:tblPr>
              <a:tblGrid>
                <a:gridCol w="1074175">
                  <a:extLst>
                    <a:ext uri="{9D8B030D-6E8A-4147-A177-3AD203B41FA5}">
                      <a16:colId xmlns:a16="http://schemas.microsoft.com/office/drawing/2014/main" val="153397198"/>
                    </a:ext>
                  </a:extLst>
                </a:gridCol>
                <a:gridCol w="1092813">
                  <a:extLst>
                    <a:ext uri="{9D8B030D-6E8A-4147-A177-3AD203B41FA5}">
                      <a16:colId xmlns:a16="http://schemas.microsoft.com/office/drawing/2014/main" val="4104165000"/>
                    </a:ext>
                  </a:extLst>
                </a:gridCol>
              </a:tblGrid>
              <a:tr h="224702">
                <a:tc>
                  <a:txBody>
                    <a:bodyPr/>
                    <a:lstStyle/>
                    <a:p>
                      <a:r>
                        <a:rPr lang="en-AU" sz="1200" dirty="0">
                          <a:solidFill>
                            <a:schemeClr val="bg2"/>
                          </a:solidFill>
                          <a:effectLst/>
                        </a:rPr>
                        <a:t>Colour code</a:t>
                      </a:r>
                      <a:endParaRPr lang="en-AU"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solidFill>
                            <a:schemeClr val="bg2"/>
                          </a:solidFill>
                          <a:effectLst/>
                        </a:rPr>
                        <a:t>Participants</a:t>
                      </a:r>
                      <a:endParaRPr lang="en-AU"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131353"/>
                  </a:ext>
                </a:extLst>
              </a:tr>
              <a:tr h="224702">
                <a:tc>
                  <a:txBody>
                    <a:bodyPr/>
                    <a:lstStyle/>
                    <a:p>
                      <a:r>
                        <a:rPr lang="en-AU" sz="1200">
                          <a:effectLst/>
                        </a:rPr>
                        <a:t>Yellow</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rPr>
                        <a:t>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901585"/>
                  </a:ext>
                </a:extLst>
              </a:tr>
              <a:tr h="224702">
                <a:tc>
                  <a:txBody>
                    <a:bodyPr/>
                    <a:lstStyle/>
                    <a:p>
                      <a:r>
                        <a:rPr lang="en-AU" sz="1200">
                          <a:effectLst/>
                        </a:rPr>
                        <a:t>Green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rPr>
                        <a:t>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896148"/>
                  </a:ext>
                </a:extLst>
              </a:tr>
              <a:tr h="224702">
                <a:tc>
                  <a:txBody>
                    <a:bodyPr/>
                    <a:lstStyle/>
                    <a:p>
                      <a:r>
                        <a:rPr lang="en-AU" sz="1200">
                          <a:effectLst/>
                        </a:rPr>
                        <a:t>Purple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rPr>
                        <a:t>3</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306416"/>
                  </a:ext>
                </a:extLst>
              </a:tr>
              <a:tr h="224702">
                <a:tc>
                  <a:txBody>
                    <a:bodyPr/>
                    <a:lstStyle/>
                    <a:p>
                      <a:r>
                        <a:rPr lang="en-AU" sz="1200">
                          <a:effectLst/>
                        </a:rPr>
                        <a:t>Pink</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rPr>
                        <a:t>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2645311"/>
                  </a:ext>
                </a:extLst>
              </a:tr>
              <a:tr h="224702">
                <a:tc>
                  <a:txBody>
                    <a:bodyPr/>
                    <a:lstStyle/>
                    <a:p>
                      <a:r>
                        <a:rPr lang="en-AU" sz="1200">
                          <a:effectLst/>
                        </a:rPr>
                        <a:t>Orange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rPr>
                        <a:t>10</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9071623"/>
                  </a:ext>
                </a:extLst>
              </a:tr>
              <a:tr h="224702">
                <a:tc>
                  <a:txBody>
                    <a:bodyPr/>
                    <a:lstStyle/>
                    <a:p>
                      <a:r>
                        <a:rPr lang="en-AU" sz="1200">
                          <a:effectLst/>
                        </a:rPr>
                        <a:t>Blue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3745231816"/>
                  </a:ext>
                </a:extLst>
              </a:tr>
            </a:tbl>
          </a:graphicData>
        </a:graphic>
      </p:graphicFrame>
    </p:spTree>
    <p:extLst>
      <p:ext uri="{BB962C8B-B14F-4D97-AF65-F5344CB8AC3E}">
        <p14:creationId xmlns:p14="http://schemas.microsoft.com/office/powerpoint/2010/main" val="136260442"/>
      </p:ext>
    </p:extLst>
  </p:cSld>
  <p:clrMapOvr>
    <a:masterClrMapping/>
  </p:clrMapOvr>
</p:sld>
</file>

<file path=ppt/theme/theme1.xml><?xml version="1.0" encoding="utf-8"?>
<a:theme xmlns:a="http://schemas.openxmlformats.org/drawingml/2006/main" name="Office Theme">
  <a:themeElements>
    <a:clrScheme name="Virtue Community">
      <a:dk1>
        <a:srgbClr val="293141"/>
      </a:dk1>
      <a:lt1>
        <a:srgbClr val="FFFFFF"/>
      </a:lt1>
      <a:dk2>
        <a:srgbClr val="0E2841"/>
      </a:dk2>
      <a:lt2>
        <a:srgbClr val="E8E8E8"/>
      </a:lt2>
      <a:accent1>
        <a:srgbClr val="283040"/>
      </a:accent1>
      <a:accent2>
        <a:srgbClr val="EC6A4D"/>
      </a:accent2>
      <a:accent3>
        <a:srgbClr val="FC7253"/>
      </a:accent3>
      <a:accent4>
        <a:srgbClr val="10BAFD"/>
      </a:accent4>
      <a:accent5>
        <a:srgbClr val="0E82C4"/>
      </a:accent5>
      <a:accent6>
        <a:srgbClr val="8A8A8A"/>
      </a:accent6>
      <a:hlink>
        <a:srgbClr val="ECECEC"/>
      </a:hlink>
      <a:folHlink>
        <a:srgbClr val="14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328</TotalTime>
  <Words>1877</Words>
  <Application>Microsoft Macintosh PowerPoint</Application>
  <PresentationFormat>Widescreen</PresentationFormat>
  <Paragraphs>258</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Calibri Light</vt:lpstr>
      <vt:lpstr>Google Sans</vt:lpstr>
      <vt:lpstr>Helvetica</vt:lpstr>
      <vt:lpstr>Office Theme</vt:lpstr>
      <vt:lpstr>TEACHING PERSPECTIVES OF GENDER AND SEXUALITY IN HEALTH EDUCATION</vt:lpstr>
      <vt:lpstr>Outline</vt:lpstr>
      <vt:lpstr>Impetus</vt:lpstr>
      <vt:lpstr>Methodology - Grounded Theory</vt:lpstr>
      <vt:lpstr>Methodology - Grounded Theory</vt:lpstr>
      <vt:lpstr>Findings</vt:lpstr>
      <vt:lpstr>PowerPoint Presentation</vt:lpstr>
      <vt:lpstr>PowerPoint Presentation</vt:lpstr>
      <vt:lpstr>PowerPoint Presentation</vt:lpstr>
      <vt:lpstr>Worldview</vt:lpstr>
      <vt:lpstr>Worldview &amp; Sharing behaviours</vt:lpstr>
      <vt:lpstr>Quotes</vt:lpstr>
      <vt:lpstr>Neutrality or Guidance?</vt:lpstr>
      <vt:lpstr>Framework</vt:lpstr>
      <vt:lpstr>Implications for practice</vt:lpstr>
      <vt:lpstr>Implications for research</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Lockhart</dc:creator>
  <cp:lastModifiedBy>Emily Lockhart</cp:lastModifiedBy>
  <cp:revision>11</cp:revision>
  <dcterms:created xsi:type="dcterms:W3CDTF">2025-04-25T04:46:39Z</dcterms:created>
  <dcterms:modified xsi:type="dcterms:W3CDTF">2025-04-27T01:03:21Z</dcterms:modified>
</cp:coreProperties>
</file>